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5143500" cx="9144000"/>
  <p:notesSz cx="6858000" cy="9144000"/>
  <p:embeddedFontLst>
    <p:embeddedFont>
      <p:font typeface="Cardo"/>
      <p:regular r:id="rId66"/>
      <p:bold r:id="rId67"/>
      <p:italic r:id="rId68"/>
    </p:embeddedFont>
    <p:embeddedFont>
      <p:font typeface="Average"/>
      <p:regular r:id="rId69"/>
    </p:embeddedFont>
    <p:embeddedFont>
      <p:font typeface="Oswald"/>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Oswald-bold.fntdata"/><Relationship Id="rId70" Type="http://schemas.openxmlformats.org/officeDocument/2006/relationships/font" Target="fonts/Oswald-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Cardo-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font" Target="fonts/Cardo-italic.fntdata"/><Relationship Id="rId23" Type="http://schemas.openxmlformats.org/officeDocument/2006/relationships/slide" Target="slides/slide17.xml"/><Relationship Id="rId67" Type="http://schemas.openxmlformats.org/officeDocument/2006/relationships/font" Target="fonts/Cardo-bold.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verage-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76cd123a0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76cd123a0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76cd123a0a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76cd123a0a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76cd123a0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76cd123a0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76cd123a0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76cd123a0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76cd123a0a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76cd123a0a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76cd123a0a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76cd123a0a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76cd123a0a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76cd123a0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6cd123a0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6cd123a0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6cd123a0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76cd123a0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79bf1ec3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79bf1ec3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79bf1ec3d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79bf1ec3d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76cd123a0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76cd123a0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9bf1ec3d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79bf1ec3d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79bf1ec3d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79bf1ec3d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79bf1ec3d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79bf1ec3d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79bf1ec3d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79bf1ec3d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9bf1ec3d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9bf1ec3d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79bf1ec3d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79bf1ec3d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9bf1ec3d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79bf1ec3d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79bf1ec3d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79bf1ec3d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79bf1ec3d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79bf1ec3d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fb771204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7fb7712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76cd123a0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76cd123a0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7fb771204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7fb771204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fb771204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7fb771204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fb771204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fb771204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7fb771204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7fb771204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7fb771204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7fb7712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7fb771204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7fb771204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7fb771204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7fb771204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7fb771204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7fb771204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7fb771204f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7fb771204f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fb771204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7fb771204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76cd123a0a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76cd123a0a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8009dbb3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8009dbb3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8009dbb32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8009dbb32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8009dbb3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8009dbb3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8009dbb32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8009dbb32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8009dbb32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8009dbb32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8009dbb32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8009dbb32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8009dbb32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8009dbb32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8009dbb32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8009dbb32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009dbb328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8009dbb328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8009dbb32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8009dbb32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76cd123a0a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76cd123a0a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8009dbb32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8009dbb32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8009dbb32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8009dbb32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8009dbb32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8009dbb32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8009dbb328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8009dbb328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8009dbb32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8009dbb32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f5973300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f5973300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f59733005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f59733005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f59733005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f59733005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f59733005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f59733005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f59733005c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f59733005c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6cd123a0a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76cd123a0a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76cd123a0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76cd123a0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76cd123a0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76cd123a0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76cd123a0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76cd123a0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0"/>
              </a:spcBef>
              <a:spcAft>
                <a:spcPts val="0"/>
              </a:spcAft>
              <a:buClr>
                <a:schemeClr val="lt1"/>
              </a:buClr>
              <a:buSzPts val="1400"/>
              <a:buChar char="○"/>
              <a:defRPr>
                <a:solidFill>
                  <a:schemeClr val="lt1"/>
                </a:solidFill>
              </a:defRPr>
            </a:lvl2pPr>
            <a:lvl3pPr indent="-317500" lvl="2" marL="1371600" rtl="0">
              <a:spcBef>
                <a:spcPts val="0"/>
              </a:spcBef>
              <a:spcAft>
                <a:spcPts val="0"/>
              </a:spcAft>
              <a:buClr>
                <a:schemeClr val="lt1"/>
              </a:buClr>
              <a:buSzPts val="1400"/>
              <a:buChar char="■"/>
              <a:defRPr>
                <a:solidFill>
                  <a:schemeClr val="lt1"/>
                </a:solidFill>
              </a:defRPr>
            </a:lvl3pPr>
            <a:lvl4pPr indent="-317500" lvl="3" marL="1828800" rtl="0">
              <a:spcBef>
                <a:spcPts val="0"/>
              </a:spcBef>
              <a:spcAft>
                <a:spcPts val="0"/>
              </a:spcAft>
              <a:buClr>
                <a:schemeClr val="lt1"/>
              </a:buClr>
              <a:buSzPts val="1400"/>
              <a:buChar char="●"/>
              <a:defRPr>
                <a:solidFill>
                  <a:schemeClr val="lt1"/>
                </a:solidFill>
              </a:defRPr>
            </a:lvl4pPr>
            <a:lvl5pPr indent="-317500" lvl="4" marL="2286000" rtl="0">
              <a:spcBef>
                <a:spcPts val="0"/>
              </a:spcBef>
              <a:spcAft>
                <a:spcPts val="0"/>
              </a:spcAft>
              <a:buClr>
                <a:schemeClr val="lt1"/>
              </a:buClr>
              <a:buSzPts val="1400"/>
              <a:buChar char="○"/>
              <a:defRPr>
                <a:solidFill>
                  <a:schemeClr val="lt1"/>
                </a:solidFill>
              </a:defRPr>
            </a:lvl5pPr>
            <a:lvl6pPr indent="-317500" lvl="5" marL="2743200" rtl="0">
              <a:spcBef>
                <a:spcPts val="0"/>
              </a:spcBef>
              <a:spcAft>
                <a:spcPts val="0"/>
              </a:spcAft>
              <a:buClr>
                <a:schemeClr val="lt1"/>
              </a:buClr>
              <a:buSzPts val="1400"/>
              <a:buChar char="■"/>
              <a:defRPr>
                <a:solidFill>
                  <a:schemeClr val="lt1"/>
                </a:solidFill>
              </a:defRPr>
            </a:lvl6pPr>
            <a:lvl7pPr indent="-317500" lvl="6" marL="3200400" rtl="0">
              <a:spcBef>
                <a:spcPts val="0"/>
              </a:spcBef>
              <a:spcAft>
                <a:spcPts val="0"/>
              </a:spcAft>
              <a:buClr>
                <a:schemeClr val="lt1"/>
              </a:buClr>
              <a:buSzPts val="1400"/>
              <a:buChar char="●"/>
              <a:defRPr>
                <a:solidFill>
                  <a:schemeClr val="lt1"/>
                </a:solidFill>
              </a:defRPr>
            </a:lvl7pPr>
            <a:lvl8pPr indent="-317500" lvl="7" marL="3657600" rtl="0">
              <a:spcBef>
                <a:spcPts val="0"/>
              </a:spcBef>
              <a:spcAft>
                <a:spcPts val="0"/>
              </a:spcAft>
              <a:buClr>
                <a:schemeClr val="lt1"/>
              </a:buClr>
              <a:buSzPts val="1400"/>
              <a:buChar char="○"/>
              <a:defRPr>
                <a:solidFill>
                  <a:schemeClr val="lt1"/>
                </a:solidFill>
              </a:defRPr>
            </a:lvl8pPr>
            <a:lvl9pPr indent="-317500" lvl="8" marL="4114800" rtl="0">
              <a:spcBef>
                <a:spcPts val="0"/>
              </a:spcBef>
              <a:spcAft>
                <a:spcPts val="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3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1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1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2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3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57.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5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5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200200" y="990800"/>
            <a:ext cx="86220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Between Skepticism and Mysticism</a:t>
            </a:r>
            <a:endParaRPr/>
          </a:p>
        </p:txBody>
      </p:sp>
      <p:sp>
        <p:nvSpPr>
          <p:cNvPr id="105" name="Google Shape;105;p25"/>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An Introduction to the Occult Philosophy of Cornelius Agrippa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67" name="Google Shape;167;p34"/>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sz="2200">
                <a:latin typeface="Cardo"/>
                <a:ea typeface="Cardo"/>
                <a:cs typeface="Cardo"/>
                <a:sym typeface="Cardo"/>
              </a:rPr>
              <a:t>Departs for Italy in 1511, a decisive period for his intellectual/spiritual development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Works in the diplomatic/military staff of </a:t>
            </a:r>
            <a:r>
              <a:rPr lang="en" sz="2200">
                <a:latin typeface="Cardo"/>
                <a:ea typeface="Cardo"/>
                <a:cs typeface="Cardo"/>
                <a:sym typeface="Cardo"/>
              </a:rPr>
              <a:t>Maximilian</a:t>
            </a:r>
            <a:r>
              <a:rPr lang="en" sz="2200">
                <a:latin typeface="Cardo"/>
                <a:ea typeface="Cardo"/>
                <a:cs typeface="Cardo"/>
                <a:sym typeface="Cardo"/>
              </a:rPr>
              <a:t>, for which he earns a knighthood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Extensive travels through Italy during this period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1515 lectures on the Hermetic Pimander at Pavia, fragments of which survive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Marries an Italian women the same year, has a son by 1517</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Quickly makes contacts in the occult world, including Paulus Ricci</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His chief studies seemed to have been Cabala and Italian Neo-Hermeticism</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Seems to have been at the center of another occult study group</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Composes his most important Neo-Platonic/Hermetic works during this period</a:t>
            </a:r>
            <a:endParaRPr sz="2200">
              <a:latin typeface="Cardo"/>
              <a:ea typeface="Cardo"/>
              <a:cs typeface="Cardo"/>
              <a:sym typeface="Cardo"/>
            </a:endParaRPr>
          </a:p>
        </p:txBody>
      </p:sp>
      <p:pic>
        <p:nvPicPr>
          <p:cNvPr id="168" name="Google Shape;168;p34"/>
          <p:cNvPicPr preferRelativeResize="0"/>
          <p:nvPr/>
        </p:nvPicPr>
        <p:blipFill>
          <a:blip r:embed="rId3">
            <a:alphaModFix/>
          </a:blip>
          <a:stretch>
            <a:fillRect/>
          </a:stretch>
        </p:blipFill>
        <p:spPr>
          <a:xfrm>
            <a:off x="5269475" y="1114288"/>
            <a:ext cx="2778613"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74" name="Google Shape;174;p35"/>
          <p:cNvSpPr txBox="1"/>
          <p:nvPr>
            <p:ph idx="1" type="body"/>
          </p:nvPr>
        </p:nvSpPr>
        <p:spPr>
          <a:xfrm>
            <a:off x="4659875" y="1152475"/>
            <a:ext cx="4172400" cy="3777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SzPts val="440"/>
              <a:buNone/>
            </a:pPr>
            <a:r>
              <a:rPr lang="en" sz="980">
                <a:latin typeface="Cardo"/>
                <a:ea typeface="Cardo"/>
                <a:cs typeface="Cardo"/>
                <a:sym typeface="Cardo"/>
              </a:rPr>
              <a:t>All the works of this period share the central theme of how ancient hermetic and cabalistic wisdom are central to the spiritual restoration of human beings</a:t>
            </a:r>
            <a:endParaRPr sz="980">
              <a:latin typeface="Cardo"/>
              <a:ea typeface="Cardo"/>
              <a:cs typeface="Cardo"/>
              <a:sym typeface="Cardo"/>
            </a:endParaRPr>
          </a:p>
          <a:p>
            <a:pPr indent="0" lvl="0" marL="0" rtl="0" algn="just">
              <a:spcBef>
                <a:spcPts val="1200"/>
              </a:spcBef>
              <a:spcAft>
                <a:spcPts val="0"/>
              </a:spcAft>
              <a:buSzPts val="440"/>
              <a:buNone/>
            </a:pPr>
            <a:r>
              <a:rPr lang="en" sz="980">
                <a:latin typeface="Cardo"/>
                <a:ea typeface="Cardo"/>
                <a:cs typeface="Cardo"/>
                <a:sym typeface="Cardo"/>
              </a:rPr>
              <a:t>This would also include the restoration of Adamic powers over nature, i.e., magic</a:t>
            </a:r>
            <a:endParaRPr sz="980">
              <a:latin typeface="Cardo"/>
              <a:ea typeface="Cardo"/>
              <a:cs typeface="Cardo"/>
              <a:sym typeface="Cardo"/>
            </a:endParaRPr>
          </a:p>
          <a:p>
            <a:pPr indent="0" lvl="0" marL="0" rtl="0" algn="just">
              <a:spcBef>
                <a:spcPts val="1200"/>
              </a:spcBef>
              <a:spcAft>
                <a:spcPts val="0"/>
              </a:spcAft>
              <a:buSzPts val="440"/>
              <a:buNone/>
            </a:pPr>
            <a:r>
              <a:rPr lang="en" sz="980">
                <a:latin typeface="Cardo"/>
                <a:ea typeface="Cardo"/>
                <a:cs typeface="Cardo"/>
                <a:sym typeface="Cardo"/>
              </a:rPr>
              <a:t>However, because of Adam’s fall reason cannot lead to divine knowledge, only faith aided by esoteric wisdom</a:t>
            </a:r>
            <a:endParaRPr sz="980">
              <a:latin typeface="Cardo"/>
              <a:ea typeface="Cardo"/>
              <a:cs typeface="Cardo"/>
              <a:sym typeface="Cardo"/>
            </a:endParaRPr>
          </a:p>
          <a:p>
            <a:pPr indent="0" lvl="0" marL="0" rtl="0" algn="just">
              <a:spcBef>
                <a:spcPts val="1200"/>
              </a:spcBef>
              <a:spcAft>
                <a:spcPts val="0"/>
              </a:spcAft>
              <a:buSzPts val="440"/>
              <a:buNone/>
            </a:pPr>
            <a:r>
              <a:rPr lang="en" sz="980">
                <a:latin typeface="Cardo"/>
                <a:ea typeface="Cardo"/>
                <a:cs typeface="Cardo"/>
                <a:sym typeface="Cardo"/>
              </a:rPr>
              <a:t>This argument would form the core of Agrippa’s skeptical bent and his ongoing assault on scholastic philosophy</a:t>
            </a:r>
            <a:endParaRPr sz="980">
              <a:latin typeface="Cardo"/>
              <a:ea typeface="Cardo"/>
              <a:cs typeface="Cardo"/>
              <a:sym typeface="Cardo"/>
            </a:endParaRPr>
          </a:p>
          <a:p>
            <a:pPr indent="0" lvl="0" marL="0" rtl="0" algn="just">
              <a:spcBef>
                <a:spcPts val="1200"/>
              </a:spcBef>
              <a:spcAft>
                <a:spcPts val="0"/>
              </a:spcAft>
              <a:buSzPts val="440"/>
              <a:buNone/>
            </a:pPr>
            <a:r>
              <a:rPr lang="en" sz="980">
                <a:latin typeface="Cardo"/>
                <a:ea typeface="Cardo"/>
                <a:cs typeface="Cardo"/>
                <a:sym typeface="Cardo"/>
              </a:rPr>
              <a:t>Agrippa would deepen his studies of especially Cabala, including recent translations from Hebrew texts, especially Sha’are Orah / Portae Lucis</a:t>
            </a:r>
            <a:endParaRPr sz="980">
              <a:latin typeface="Cardo"/>
              <a:ea typeface="Cardo"/>
              <a:cs typeface="Cardo"/>
              <a:sym typeface="Cardo"/>
            </a:endParaRPr>
          </a:p>
          <a:p>
            <a:pPr indent="0" lvl="0" marL="0" rtl="0" algn="just">
              <a:spcBef>
                <a:spcPts val="1200"/>
              </a:spcBef>
              <a:spcAft>
                <a:spcPts val="0"/>
              </a:spcAft>
              <a:buSzPts val="440"/>
              <a:buNone/>
            </a:pPr>
            <a:r>
              <a:rPr lang="en" sz="980">
                <a:latin typeface="Cardo"/>
                <a:ea typeface="Cardo"/>
                <a:cs typeface="Cardo"/>
                <a:sym typeface="Cardo"/>
              </a:rPr>
              <a:t>His reading of De Harmonia Mundi would also prove decisive</a:t>
            </a:r>
            <a:endParaRPr sz="980">
              <a:latin typeface="Cardo"/>
              <a:ea typeface="Cardo"/>
              <a:cs typeface="Cardo"/>
              <a:sym typeface="Cardo"/>
            </a:endParaRPr>
          </a:p>
          <a:p>
            <a:pPr indent="0" lvl="0" marL="0" rtl="0" algn="just">
              <a:spcBef>
                <a:spcPts val="1200"/>
              </a:spcBef>
              <a:spcAft>
                <a:spcPts val="0"/>
              </a:spcAft>
              <a:buSzPts val="440"/>
              <a:buNone/>
            </a:pPr>
            <a:r>
              <a:rPr lang="en" sz="980">
                <a:latin typeface="Cardo"/>
                <a:ea typeface="Cardo"/>
                <a:cs typeface="Cardo"/>
                <a:sym typeface="Cardo"/>
              </a:rPr>
              <a:t>By 1517 political and military tides would turn and Agrippa would leave Italy for Leaves for Metz in 1518</a:t>
            </a:r>
            <a:endParaRPr sz="980">
              <a:latin typeface="Cardo"/>
              <a:ea typeface="Cardo"/>
              <a:cs typeface="Cardo"/>
              <a:sym typeface="Cardo"/>
            </a:endParaRPr>
          </a:p>
          <a:p>
            <a:pPr indent="0" lvl="0" marL="0" rtl="0" algn="just">
              <a:spcBef>
                <a:spcPts val="1200"/>
              </a:spcBef>
              <a:spcAft>
                <a:spcPts val="1200"/>
              </a:spcAft>
              <a:buSzPts val="440"/>
              <a:buNone/>
            </a:pPr>
            <a:r>
              <a:rPr lang="en" sz="980">
                <a:latin typeface="Cardo"/>
                <a:ea typeface="Cardo"/>
                <a:cs typeface="Cardo"/>
                <a:sym typeface="Cardo"/>
              </a:rPr>
              <a:t>He would later quip that he was “born in Germany, but educated in Italy.”</a:t>
            </a:r>
            <a:endParaRPr sz="980">
              <a:latin typeface="Cardo"/>
              <a:ea typeface="Cardo"/>
              <a:cs typeface="Cardo"/>
              <a:sym typeface="Cardo"/>
            </a:endParaRPr>
          </a:p>
        </p:txBody>
      </p:sp>
      <p:pic>
        <p:nvPicPr>
          <p:cNvPr id="175" name="Google Shape;175;p35"/>
          <p:cNvPicPr preferRelativeResize="0"/>
          <p:nvPr/>
        </p:nvPicPr>
        <p:blipFill>
          <a:blip r:embed="rId3">
            <a:alphaModFix/>
          </a:blip>
          <a:stretch>
            <a:fillRect/>
          </a:stretch>
        </p:blipFill>
        <p:spPr>
          <a:xfrm>
            <a:off x="836200" y="1130488"/>
            <a:ext cx="2938493"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81" name="Google Shape;181;p36"/>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sz="2200">
                <a:latin typeface="Cardo"/>
                <a:ea typeface="Cardo"/>
                <a:cs typeface="Cardo"/>
                <a:sym typeface="Cardo"/>
              </a:rPr>
              <a:t>He was invited to Metz to function as a legate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would take him into the center of the growing reformation firestorm</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Agrippa’s place in these debates is complex</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was pro-reform, anti-clergy to some degree, very centered on the importance of faith in salvation and had many friends that would eventually go over to the reformation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Yet, he seems to have regarded Luther as too radical, blaming the church for the ‘heretic’s’ success</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Regardless, Agrippa lived and died a pious Catholic</a:t>
            </a:r>
            <a:endParaRPr sz="2200">
              <a:latin typeface="Cardo"/>
              <a:ea typeface="Cardo"/>
              <a:cs typeface="Cardo"/>
              <a:sym typeface="Cardo"/>
            </a:endParaRPr>
          </a:p>
        </p:txBody>
      </p:sp>
      <p:pic>
        <p:nvPicPr>
          <p:cNvPr id="182" name="Google Shape;182;p36"/>
          <p:cNvPicPr preferRelativeResize="0"/>
          <p:nvPr/>
        </p:nvPicPr>
        <p:blipFill>
          <a:blip r:embed="rId3">
            <a:alphaModFix/>
          </a:blip>
          <a:stretch>
            <a:fillRect/>
          </a:stretch>
        </p:blipFill>
        <p:spPr>
          <a:xfrm>
            <a:off x="5180275" y="1114288"/>
            <a:ext cx="2693198" cy="3820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88" name="Google Shape;188;p37"/>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2200">
                <a:latin typeface="Cardo"/>
                <a:ea typeface="Cardo"/>
                <a:cs typeface="Cardo"/>
                <a:sym typeface="Cardo"/>
              </a:rPr>
              <a:t>Composes De Pecatto in 1519, where he argued that the original sin was sexual intercourse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would also successfully defend a woman against witchcraft allegations on technical grounds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 maintained his belief in witchcraft (though he felt most were simply senile old women) but felt that this elderly woman’s rights had been violated by the local inquisitor</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even accused the witch hunters of heresy in that they argued that she was a witch because her mother had been one as well</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Agrippa’s views on witchcraft would greatly impact his student Wier</a:t>
            </a:r>
            <a:endParaRPr sz="2200">
              <a:latin typeface="Cardo"/>
              <a:ea typeface="Cardo"/>
              <a:cs typeface="Cardo"/>
              <a:sym typeface="Cardo"/>
            </a:endParaRPr>
          </a:p>
        </p:txBody>
      </p:sp>
      <p:pic>
        <p:nvPicPr>
          <p:cNvPr id="189" name="Google Shape;189;p37"/>
          <p:cNvPicPr preferRelativeResize="0"/>
          <p:nvPr/>
        </p:nvPicPr>
        <p:blipFill>
          <a:blip r:embed="rId3">
            <a:alphaModFix/>
          </a:blip>
          <a:stretch>
            <a:fillRect/>
          </a:stretch>
        </p:blipFill>
        <p:spPr>
          <a:xfrm>
            <a:off x="928725" y="1199113"/>
            <a:ext cx="2655760"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95" name="Google Shape;195;p38"/>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200">
                <a:latin typeface="Cardo"/>
                <a:ea typeface="Cardo"/>
                <a:cs typeface="Cardo"/>
                <a:sym typeface="Cardo"/>
              </a:rPr>
              <a:t>He would also wade into the St. Anne controversy during this period, defending the position of Lefevre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would exchange letters with Lefevre, who urged him to avoid too much controversy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Within the year he would tire of Metz and returned to Cologne in 1520</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His first wife would die in 1521, he would marry again that year in Geneva who would bear him a daughter and 5 sons. Agrippa’s bloodline continued through the early 17th century, though it does not appear that his heirs inherited his interest in the occult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At Geneva he worked as a medical doctor</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He would leave for France in 1524</a:t>
            </a:r>
            <a:endParaRPr sz="2200">
              <a:latin typeface="Cardo"/>
              <a:ea typeface="Cardo"/>
              <a:cs typeface="Cardo"/>
              <a:sym typeface="Cardo"/>
            </a:endParaRPr>
          </a:p>
        </p:txBody>
      </p:sp>
      <p:pic>
        <p:nvPicPr>
          <p:cNvPr id="196" name="Google Shape;196;p38"/>
          <p:cNvPicPr preferRelativeResize="0"/>
          <p:nvPr/>
        </p:nvPicPr>
        <p:blipFill>
          <a:blip r:embed="rId3">
            <a:alphaModFix/>
          </a:blip>
          <a:stretch>
            <a:fillRect/>
          </a:stretch>
        </p:blipFill>
        <p:spPr>
          <a:xfrm>
            <a:off x="4724400" y="1170125"/>
            <a:ext cx="2925148" cy="3820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202" name="Google Shape;202;p39"/>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 sz="2200">
                <a:latin typeface="Cardo"/>
                <a:ea typeface="Cardo"/>
                <a:cs typeface="Cardo"/>
                <a:sym typeface="Cardo"/>
              </a:rPr>
              <a:t>His time in France was something of a disaster</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performed poorly at court, was caught criticizing the royal family behind their backs and engaged in further controversy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At Lyon he would compose his De Sacramento Matrimonii, which was criticized behind his back</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further courted problems in 1526 when he refused to draw up astrological predictions for the Queen Mother upon her son, criticizing her ‘astrological superstitions’ in a letter</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 had a complicated relationship with astrology, accepting astral influence but rejecting fatalism.  He would largely take over the position of Pico on the topic</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would eventually become de facto banished from the court</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Dejected, he would compose the violently skeptical De Vanitate in the summer of 1526 all the while studying and practicing alchemy</a:t>
            </a:r>
            <a:endParaRPr sz="2200">
              <a:latin typeface="Cardo"/>
              <a:ea typeface="Cardo"/>
              <a:cs typeface="Cardo"/>
              <a:sym typeface="Cardo"/>
            </a:endParaRPr>
          </a:p>
        </p:txBody>
      </p:sp>
      <p:pic>
        <p:nvPicPr>
          <p:cNvPr id="203" name="Google Shape;203;p39"/>
          <p:cNvPicPr preferRelativeResize="0"/>
          <p:nvPr/>
        </p:nvPicPr>
        <p:blipFill>
          <a:blip r:embed="rId3">
            <a:alphaModFix/>
          </a:blip>
          <a:stretch>
            <a:fillRect/>
          </a:stretch>
        </p:blipFill>
        <p:spPr>
          <a:xfrm>
            <a:off x="618175" y="1170838"/>
            <a:ext cx="2560975" cy="3820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209" name="Google Shape;209;p40"/>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200">
                <a:latin typeface="Cardo"/>
                <a:ea typeface="Cardo"/>
                <a:cs typeface="Cardo"/>
                <a:sym typeface="Cardo"/>
              </a:rPr>
              <a:t>He would eventually escape from France to Antwerp, a period of some prosperity, only for the plague to arrive which would likely killed his second wife in 1529</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Here he worked as imperial historian and archivist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would also gain permission to publish his works in 1529 which began to appear in print through 1531</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Book I of the DOP would appear in 1531, in a now very rare edition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publication of De Vanitate earned him the ire of the monks and academics who denounced it publicly in March of 1531</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also ruined his position at court</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However, he would correspond with Erasmus at this tie, who urged him caution and to not court controversy</a:t>
            </a:r>
            <a:endParaRPr sz="2200">
              <a:latin typeface="Cardo"/>
              <a:ea typeface="Cardo"/>
              <a:cs typeface="Cardo"/>
              <a:sym typeface="Cardo"/>
            </a:endParaRPr>
          </a:p>
        </p:txBody>
      </p:sp>
      <p:pic>
        <p:nvPicPr>
          <p:cNvPr id="210" name="Google Shape;210;p40"/>
          <p:cNvPicPr preferRelativeResize="0"/>
          <p:nvPr/>
        </p:nvPicPr>
        <p:blipFill>
          <a:blip r:embed="rId3">
            <a:alphaModFix/>
          </a:blip>
          <a:stretch>
            <a:fillRect/>
          </a:stretch>
        </p:blipFill>
        <p:spPr>
          <a:xfrm>
            <a:off x="5239750" y="1114288"/>
            <a:ext cx="2264695" cy="3820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216" name="Google Shape;216;p41"/>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en" sz="2200">
                <a:latin typeface="Cardo"/>
                <a:ea typeface="Cardo"/>
                <a:cs typeface="Cardo"/>
                <a:sym typeface="Cardo"/>
              </a:rPr>
              <a:t>He would also be invited back to Cologne by the reform-minded archbishop Hermann von Wied to whom he had dedicated the first book of the Antwerp edition of the DOP</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By 1532 he was attempting to have the entire DOP published at Cologne but ran afoul of the Dominican inquisitors there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It would eventually appear in the Summer of 1533 in two slightly different editions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would visit Italy once again on the merits of his alchemical knowledge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Then the trail goes cold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His student Johannes Wier reports that he returned to France, took another wife and then repudiated her in 1535, arrested at Lyon that same year before being released and dying at Grenoble that same year at the age of 49</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He would ironically be buried at the Dominican church there - his grave is lost</a:t>
            </a:r>
            <a:endParaRPr sz="2200">
              <a:latin typeface="Cardo"/>
              <a:ea typeface="Cardo"/>
              <a:cs typeface="Cardo"/>
              <a:sym typeface="Cardo"/>
            </a:endParaRPr>
          </a:p>
        </p:txBody>
      </p:sp>
      <p:pic>
        <p:nvPicPr>
          <p:cNvPr id="217" name="Google Shape;217;p41"/>
          <p:cNvPicPr preferRelativeResize="0"/>
          <p:nvPr/>
        </p:nvPicPr>
        <p:blipFill>
          <a:blip r:embed="rId3">
            <a:alphaModFix/>
          </a:blip>
          <a:stretch>
            <a:fillRect/>
          </a:stretch>
        </p:blipFill>
        <p:spPr>
          <a:xfrm>
            <a:off x="578550" y="1170838"/>
            <a:ext cx="2393706" cy="3820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Agrippa</a:t>
            </a:r>
            <a:endParaRPr/>
          </a:p>
        </p:txBody>
      </p:sp>
      <p:sp>
        <p:nvSpPr>
          <p:cNvPr id="223" name="Google Shape;223;p42"/>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200">
                <a:latin typeface="Cardo"/>
                <a:ea typeface="Cardo"/>
                <a:cs typeface="Cardo"/>
                <a:sym typeface="Cardo"/>
              </a:rPr>
              <a:t>Spinoza once noted that effects are the summation of their causes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To understand Agrippa’s occult philosophy we must understand his causes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Those causes are his historical but also his literary milieu</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That milieu is bound up the recovery of ancient texts and their authority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With the conquest of printing and humanism</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A general weakening of Church Power</a:t>
            </a:r>
            <a:endParaRPr sz="2200">
              <a:latin typeface="Cardo"/>
              <a:ea typeface="Cardo"/>
              <a:cs typeface="Cardo"/>
              <a:sym typeface="Cardo"/>
            </a:endParaRPr>
          </a:p>
        </p:txBody>
      </p:sp>
      <p:pic>
        <p:nvPicPr>
          <p:cNvPr id="224" name="Google Shape;224;p42"/>
          <p:cNvPicPr preferRelativeResize="0"/>
          <p:nvPr/>
        </p:nvPicPr>
        <p:blipFill>
          <a:blip r:embed="rId3">
            <a:alphaModFix/>
          </a:blip>
          <a:stretch>
            <a:fillRect/>
          </a:stretch>
        </p:blipFill>
        <p:spPr>
          <a:xfrm>
            <a:off x="5398300" y="1017725"/>
            <a:ext cx="2490723"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Agrippa</a:t>
            </a:r>
            <a:endParaRPr/>
          </a:p>
        </p:txBody>
      </p:sp>
      <p:sp>
        <p:nvSpPr>
          <p:cNvPr id="230" name="Google Shape;230;p43"/>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2200">
                <a:latin typeface="Cardo"/>
                <a:ea typeface="Cardo"/>
                <a:cs typeface="Cardo"/>
                <a:sym typeface="Cardo"/>
              </a:rPr>
              <a:t>Agrippa probably read and/or spoke around 8 language: German, French, Italian, Spanish, English along with Latin, Greek and Hebrew</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His literary sources are often surprising just as often as they are expected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juvenile draft vs the 1533 is an important test environment</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Let’s artificially divide them into exoteric and esoteric sources</a:t>
            </a:r>
            <a:endParaRPr sz="2200">
              <a:latin typeface="Cardo"/>
              <a:ea typeface="Cardo"/>
              <a:cs typeface="Cardo"/>
              <a:sym typeface="Cardo"/>
            </a:endParaRPr>
          </a:p>
        </p:txBody>
      </p:sp>
      <p:pic>
        <p:nvPicPr>
          <p:cNvPr id="231" name="Google Shape;231;p43"/>
          <p:cNvPicPr preferRelativeResize="0"/>
          <p:nvPr/>
        </p:nvPicPr>
        <p:blipFill>
          <a:blip r:embed="rId3">
            <a:alphaModFix/>
          </a:blip>
          <a:stretch>
            <a:fillRect/>
          </a:stretch>
        </p:blipFill>
        <p:spPr>
          <a:xfrm>
            <a:off x="865925" y="1170838"/>
            <a:ext cx="2683740"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Introductions &amp; Rationale</a:t>
            </a:r>
            <a:endParaRPr/>
          </a:p>
        </p:txBody>
      </p:sp>
      <p:sp>
        <p:nvSpPr>
          <p:cNvPr id="111" name="Google Shape;111;p26"/>
          <p:cNvSpPr txBox="1"/>
          <p:nvPr>
            <p:ph idx="1" type="body"/>
          </p:nvPr>
        </p:nvSpPr>
        <p:spPr>
          <a:xfrm>
            <a:off x="4659875" y="1152475"/>
            <a:ext cx="4172400" cy="37077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2200">
                <a:latin typeface="Cardo"/>
                <a:ea typeface="Cardo"/>
                <a:cs typeface="Cardo"/>
                <a:sym typeface="Cardo"/>
              </a:rPr>
              <a:t>Why Agrippa?</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More Celebrated than known</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Hinge of modern occult philosophy</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Hinge of modern occult practice</a:t>
            </a:r>
            <a:endParaRPr sz="2200">
              <a:latin typeface="Cardo"/>
              <a:ea typeface="Cardo"/>
              <a:cs typeface="Cardo"/>
              <a:sym typeface="Cardo"/>
            </a:endParaRPr>
          </a:p>
          <a:p>
            <a:pPr indent="0" lvl="0" marL="0" rtl="0" algn="just">
              <a:spcBef>
                <a:spcPts val="1200"/>
              </a:spcBef>
              <a:spcAft>
                <a:spcPts val="1200"/>
              </a:spcAft>
              <a:buNone/>
            </a:pPr>
            <a:r>
              <a:rPr lang="en" sz="2200">
                <a:latin typeface="Cardo"/>
                <a:ea typeface="Cardo"/>
                <a:cs typeface="Cardo"/>
                <a:sym typeface="Cardo"/>
              </a:rPr>
              <a:t>Importance as a philosopher</a:t>
            </a:r>
            <a:endParaRPr sz="2200">
              <a:latin typeface="Cardo"/>
              <a:ea typeface="Cardo"/>
              <a:cs typeface="Cardo"/>
              <a:sym typeface="Cardo"/>
            </a:endParaRPr>
          </a:p>
        </p:txBody>
      </p:sp>
      <p:pic>
        <p:nvPicPr>
          <p:cNvPr id="112" name="Google Shape;112;p26"/>
          <p:cNvPicPr preferRelativeResize="0"/>
          <p:nvPr/>
        </p:nvPicPr>
        <p:blipFill>
          <a:blip r:embed="rId3">
            <a:alphaModFix/>
          </a:blip>
          <a:stretch>
            <a:fillRect/>
          </a:stretch>
        </p:blipFill>
        <p:spPr>
          <a:xfrm>
            <a:off x="737125" y="1095838"/>
            <a:ext cx="2490723" cy="38209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 Exoteric</a:t>
            </a:r>
            <a:endParaRPr/>
          </a:p>
        </p:txBody>
      </p:sp>
      <p:sp>
        <p:nvSpPr>
          <p:cNvPr id="237" name="Google Shape;237;p44"/>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200">
                <a:latin typeface="Cardo"/>
                <a:ea typeface="Cardo"/>
                <a:cs typeface="Cardo"/>
                <a:sym typeface="Cardo"/>
              </a:rPr>
              <a:t>Before being an occultists, Agrippa is a Christian and passionately so</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Like his contemporaries, Agrippa thinks in and speaks Bible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But he is also grounded in Patristics, especially Eusebius and Hegesippus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interest in the primitive church is bound up with his occult project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also quotes Ambrose and Jerome</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Most of all he is taken with Augustine and Pseudo-Dionysius</a:t>
            </a:r>
            <a:endParaRPr sz="2200">
              <a:latin typeface="Cardo"/>
              <a:ea typeface="Cardo"/>
              <a:cs typeface="Cardo"/>
              <a:sym typeface="Cardo"/>
            </a:endParaRPr>
          </a:p>
        </p:txBody>
      </p:sp>
      <p:pic>
        <p:nvPicPr>
          <p:cNvPr id="238" name="Google Shape;238;p44"/>
          <p:cNvPicPr preferRelativeResize="0"/>
          <p:nvPr/>
        </p:nvPicPr>
        <p:blipFill>
          <a:blip r:embed="rId3">
            <a:alphaModFix/>
          </a:blip>
          <a:stretch>
            <a:fillRect/>
          </a:stretch>
        </p:blipFill>
        <p:spPr>
          <a:xfrm>
            <a:off x="5091075" y="1114288"/>
            <a:ext cx="3055546" cy="38209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 Exoteric</a:t>
            </a:r>
            <a:endParaRPr/>
          </a:p>
        </p:txBody>
      </p:sp>
      <p:sp>
        <p:nvSpPr>
          <p:cNvPr id="244" name="Google Shape;244;p45"/>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200">
                <a:latin typeface="Cardo"/>
                <a:ea typeface="Cardo"/>
                <a:cs typeface="Cardo"/>
                <a:sym typeface="Cardo"/>
              </a:rPr>
              <a:t>Agrippa was, of course, a Renaissance Man and ardently pro Ad Fontes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Pliny’s Natural history is a constant guide, sometimes slavishly so</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 uses classical sources like a mine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Vergil, Homer, Lucretius, Ovid, Lucan, Ptolemy and Boethius</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He is also a repeater of the ancient tabloidist Diogenes Laërtius</a:t>
            </a:r>
            <a:endParaRPr sz="2200">
              <a:latin typeface="Cardo"/>
              <a:ea typeface="Cardo"/>
              <a:cs typeface="Cardo"/>
              <a:sym typeface="Cardo"/>
            </a:endParaRPr>
          </a:p>
        </p:txBody>
      </p:sp>
      <p:pic>
        <p:nvPicPr>
          <p:cNvPr id="245" name="Google Shape;245;p45"/>
          <p:cNvPicPr preferRelativeResize="0"/>
          <p:nvPr/>
        </p:nvPicPr>
        <p:blipFill>
          <a:blip r:embed="rId3">
            <a:alphaModFix/>
          </a:blip>
          <a:stretch>
            <a:fillRect/>
          </a:stretch>
        </p:blipFill>
        <p:spPr>
          <a:xfrm>
            <a:off x="766850" y="1170838"/>
            <a:ext cx="2507612" cy="38209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 Exoteric</a:t>
            </a:r>
            <a:endParaRPr/>
          </a:p>
        </p:txBody>
      </p:sp>
      <p:sp>
        <p:nvSpPr>
          <p:cNvPr id="251" name="Google Shape;251;p46"/>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2200">
                <a:latin typeface="Cardo"/>
                <a:ea typeface="Cardo"/>
                <a:cs typeface="Cardo"/>
                <a:sym typeface="Cardo"/>
              </a:rPr>
              <a:t>Despite his disdain for scholasticism, Agrippa knows the literature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Medieval Aristotle via Averroes and Lombard’s Sentences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Albertus Magnus, Thomas, Scotus and </a:t>
            </a:r>
            <a:r>
              <a:rPr lang="en" sz="2200">
                <a:latin typeface="Cardo"/>
                <a:ea typeface="Cardo"/>
                <a:cs typeface="Cardo"/>
                <a:sym typeface="Cardo"/>
              </a:rPr>
              <a:t>Ockham</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knows of Joachim of Fiore and his apocalypticism</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His (mis)reading of Cusa would also be grist for the meal of his pious skepticism</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Composes an entire extant commentary on Lull’s Ars Brevis</a:t>
            </a:r>
            <a:endParaRPr sz="2200">
              <a:latin typeface="Cardo"/>
              <a:ea typeface="Cardo"/>
              <a:cs typeface="Cardo"/>
              <a:sym typeface="Cardo"/>
            </a:endParaRPr>
          </a:p>
        </p:txBody>
      </p:sp>
      <p:pic>
        <p:nvPicPr>
          <p:cNvPr id="252" name="Google Shape;252;p46"/>
          <p:cNvPicPr preferRelativeResize="0"/>
          <p:nvPr/>
        </p:nvPicPr>
        <p:blipFill>
          <a:blip r:embed="rId3">
            <a:alphaModFix/>
          </a:blip>
          <a:stretch>
            <a:fillRect/>
          </a:stretch>
        </p:blipFill>
        <p:spPr>
          <a:xfrm>
            <a:off x="4942425" y="1114288"/>
            <a:ext cx="3338890" cy="3820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 Exoteric</a:t>
            </a:r>
            <a:endParaRPr/>
          </a:p>
        </p:txBody>
      </p:sp>
      <p:sp>
        <p:nvSpPr>
          <p:cNvPr id="258" name="Google Shape;258;p47"/>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200">
                <a:latin typeface="Cardo"/>
                <a:ea typeface="Cardo"/>
                <a:cs typeface="Cardo"/>
                <a:sym typeface="Cardo"/>
              </a:rPr>
              <a:t>Agrippa’s sources for his skeptical turn are difficult to pin down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There’s little evidence that he drew from Sextus Empiricus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Cicero’s Academica is also scarcely mentioned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Early humanism and proto-protestantism make their mark, e.g., via role of faith and grace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1507 De Vera Philosophica by Cardinal Adriano Castellesi</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The 1520 Examen vanitatis doctrinae gentium, et veritatis Christianae disciplinae by Giovanni Francesco Pico della Mirandola</a:t>
            </a:r>
            <a:endParaRPr sz="2200">
              <a:latin typeface="Cardo"/>
              <a:ea typeface="Cardo"/>
              <a:cs typeface="Cardo"/>
              <a:sym typeface="Cardo"/>
            </a:endParaRPr>
          </a:p>
        </p:txBody>
      </p:sp>
      <p:pic>
        <p:nvPicPr>
          <p:cNvPr id="259" name="Google Shape;259;p47"/>
          <p:cNvPicPr preferRelativeResize="0"/>
          <p:nvPr/>
        </p:nvPicPr>
        <p:blipFill>
          <a:blip r:embed="rId3">
            <a:alphaModFix/>
          </a:blip>
          <a:stretch>
            <a:fillRect/>
          </a:stretch>
        </p:blipFill>
        <p:spPr>
          <a:xfrm>
            <a:off x="717300" y="1170838"/>
            <a:ext cx="2766386" cy="3820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 Exoteric</a:t>
            </a:r>
            <a:endParaRPr/>
          </a:p>
        </p:txBody>
      </p:sp>
      <p:sp>
        <p:nvSpPr>
          <p:cNvPr id="265" name="Google Shape;265;p48"/>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200">
                <a:latin typeface="Cardo"/>
                <a:ea typeface="Cardo"/>
                <a:cs typeface="Cardo"/>
                <a:sym typeface="Cardo"/>
              </a:rPr>
              <a:t>The Humanist Agrippa was a reader of contemporary works as well</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Dante, Petrarch, </a:t>
            </a:r>
            <a:r>
              <a:rPr lang="en" sz="2200">
                <a:latin typeface="Cardo"/>
                <a:ea typeface="Cardo"/>
                <a:cs typeface="Cardo"/>
                <a:sym typeface="Cardo"/>
              </a:rPr>
              <a:t>Boccaccio</a:t>
            </a:r>
            <a:r>
              <a:rPr lang="en" sz="2200">
                <a:latin typeface="Cardo"/>
                <a:ea typeface="Cardo"/>
                <a:cs typeface="Cardo"/>
                <a:sym typeface="Cardo"/>
              </a:rPr>
              <a:t> among others are mentioned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quotes Machiavelli once and knows Paolo dal Pozzo Toscanelli</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Agrippa’s legal and medical knowledge seems conventional</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does not appear to know the works of his contemporary Paracelsus</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Acquainted to some degree with the writings of proto-protestants, especially Luther</a:t>
            </a:r>
            <a:endParaRPr sz="2200">
              <a:latin typeface="Cardo"/>
              <a:ea typeface="Cardo"/>
              <a:cs typeface="Cardo"/>
              <a:sym typeface="Cardo"/>
            </a:endParaRPr>
          </a:p>
        </p:txBody>
      </p:sp>
      <p:pic>
        <p:nvPicPr>
          <p:cNvPr id="266" name="Google Shape;266;p48"/>
          <p:cNvPicPr preferRelativeResize="0"/>
          <p:nvPr/>
        </p:nvPicPr>
        <p:blipFill>
          <a:blip r:embed="rId3">
            <a:alphaModFix/>
          </a:blip>
          <a:stretch>
            <a:fillRect/>
          </a:stretch>
        </p:blipFill>
        <p:spPr>
          <a:xfrm>
            <a:off x="4714500" y="1269363"/>
            <a:ext cx="4267200" cy="260477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 Esoteric</a:t>
            </a:r>
            <a:endParaRPr/>
          </a:p>
        </p:txBody>
      </p:sp>
      <p:sp>
        <p:nvSpPr>
          <p:cNvPr id="272" name="Google Shape;272;p49"/>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200">
                <a:latin typeface="Cardo"/>
                <a:ea typeface="Cardo"/>
                <a:cs typeface="Cardo"/>
                <a:sym typeface="Cardo"/>
              </a:rPr>
              <a:t>Agrippa especially cites the Timaeus and Phaedrus along with other Platonic dialogues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knows Philo, Plotinus (1492), Porphyry, Iamblichus and Proclus via the 1497 Ficino translations.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Seems to also have access to a MS of the Orphic Hymns, Ficino never published his translation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Knows and lectures on the Hermetica, prefers the Lazzarelli edition of 1505</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Deeply influenced by Ficino and Pico</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The Three Books on Life, 900 Theses and Heptaplus are ever-present</a:t>
            </a:r>
            <a:endParaRPr sz="2200">
              <a:latin typeface="Cardo"/>
              <a:ea typeface="Cardo"/>
              <a:cs typeface="Cardo"/>
              <a:sym typeface="Cardo"/>
            </a:endParaRPr>
          </a:p>
        </p:txBody>
      </p:sp>
      <p:pic>
        <p:nvPicPr>
          <p:cNvPr id="273" name="Google Shape;273;p49"/>
          <p:cNvPicPr preferRelativeResize="0"/>
          <p:nvPr/>
        </p:nvPicPr>
        <p:blipFill>
          <a:blip r:embed="rId3">
            <a:alphaModFix/>
          </a:blip>
          <a:stretch>
            <a:fillRect/>
          </a:stretch>
        </p:blipFill>
        <p:spPr>
          <a:xfrm>
            <a:off x="766850" y="1170838"/>
            <a:ext cx="2636873" cy="38209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 Esoteric</a:t>
            </a:r>
            <a:endParaRPr/>
          </a:p>
        </p:txBody>
      </p:sp>
      <p:sp>
        <p:nvSpPr>
          <p:cNvPr id="279" name="Google Shape;279;p50"/>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200">
                <a:latin typeface="Cardo"/>
                <a:ea typeface="Cardo"/>
                <a:cs typeface="Cardo"/>
                <a:sym typeface="Cardo"/>
              </a:rPr>
              <a:t>Agrippa knows and despises much of grimoire magic, i.e., medieval necromancy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Picatrix is a central text but Abano, Magnus, Bacon, Almadel and Al-Kindi are named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Having visited Spondheim he would have had some access to Trithemius’ library for a brief time and knew his works, especially the </a:t>
            </a:r>
            <a:r>
              <a:rPr lang="en" sz="2200">
                <a:latin typeface="Cardo"/>
                <a:ea typeface="Cardo"/>
                <a:cs typeface="Cardo"/>
                <a:sym typeface="Cardo"/>
              </a:rPr>
              <a:t>Steganographia</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 is a reaction against medieval magic in the direction of Hermetic Exhaltative, Ficinian Celestial and Kabbalistic infused magic</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Despite, this his knowledge of previous magical texts seems extensive</a:t>
            </a:r>
            <a:endParaRPr sz="2200">
              <a:latin typeface="Cardo"/>
              <a:ea typeface="Cardo"/>
              <a:cs typeface="Cardo"/>
              <a:sym typeface="Cardo"/>
            </a:endParaRPr>
          </a:p>
        </p:txBody>
      </p:sp>
      <p:pic>
        <p:nvPicPr>
          <p:cNvPr id="280" name="Google Shape;280;p50"/>
          <p:cNvPicPr preferRelativeResize="0"/>
          <p:nvPr/>
        </p:nvPicPr>
        <p:blipFill>
          <a:blip r:embed="rId3">
            <a:alphaModFix/>
          </a:blip>
          <a:stretch>
            <a:fillRect/>
          </a:stretch>
        </p:blipFill>
        <p:spPr>
          <a:xfrm>
            <a:off x="5219925" y="1114288"/>
            <a:ext cx="2585470" cy="3820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 Esoteric</a:t>
            </a:r>
            <a:endParaRPr/>
          </a:p>
        </p:txBody>
      </p:sp>
      <p:sp>
        <p:nvSpPr>
          <p:cNvPr id="286" name="Google Shape;286;p51"/>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200">
                <a:latin typeface="Cardo"/>
                <a:ea typeface="Cardo"/>
                <a:cs typeface="Cardo"/>
                <a:sym typeface="Cardo"/>
              </a:rPr>
              <a:t>Agrippa’s knowledge of astrology seems expert for the time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Deeply influenced by Pico’s attack on judicial astrology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His knowledge of alchemy also seems expert, though typical</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If the De Arte Chimica is his, then there is a heavy infusion of both Ficino and Pico</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In this way, Agrippa harmonizes his life-long alchemical practice with the philosophy of the DOP</a:t>
            </a:r>
            <a:endParaRPr sz="2200">
              <a:latin typeface="Cardo"/>
              <a:ea typeface="Cardo"/>
              <a:cs typeface="Cardo"/>
              <a:sym typeface="Cardo"/>
            </a:endParaRPr>
          </a:p>
        </p:txBody>
      </p:sp>
      <p:pic>
        <p:nvPicPr>
          <p:cNvPr id="287" name="Google Shape;287;p51"/>
          <p:cNvPicPr preferRelativeResize="0"/>
          <p:nvPr/>
        </p:nvPicPr>
        <p:blipFill>
          <a:blip r:embed="rId3">
            <a:alphaModFix/>
          </a:blip>
          <a:stretch>
            <a:fillRect/>
          </a:stretch>
        </p:blipFill>
        <p:spPr>
          <a:xfrm>
            <a:off x="1024500" y="1170838"/>
            <a:ext cx="2270593" cy="3820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Agrippa Became - Esoteric</a:t>
            </a:r>
            <a:endParaRPr/>
          </a:p>
        </p:txBody>
      </p:sp>
      <p:sp>
        <p:nvSpPr>
          <p:cNvPr id="293" name="Google Shape;293;p52"/>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200">
                <a:latin typeface="Cardo"/>
                <a:ea typeface="Cardo"/>
                <a:cs typeface="Cardo"/>
                <a:sym typeface="Cardo"/>
              </a:rPr>
              <a:t>Agrippa’s first contact with Cabala is Pico and Reuchlin’s 1494 De Verbo Mirifico which he lectured on at Dole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Lifelong interest in Kabbalah but laments that his Hebrew is not strong enough to read texts (or the Bible) in the original</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Seems to know Kabbalah second and third hand, e.g., Zohar quote from Crater Hermetis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Leans heavily on Reuchlin’s 1517 De Arte Cabalistica, Pietro Colonna Galatino’s 1518 De arcanis catholicae veritatis and Francesco Giorgi 1525 De harmonia mundi totius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Seems to know the Sefer Yetzirah but only after 1510, source unknown (first published 1552 by Postel)</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Friends with Agostino Ricci whose brother Paolo translated Gikatilla’s Sha’are Orah as Portae Lucis in 1513/1516. Agostino also wrote a book about astronomy infused with Kabbalistic themes</a:t>
            </a:r>
            <a:endParaRPr sz="2200">
              <a:latin typeface="Cardo"/>
              <a:ea typeface="Cardo"/>
              <a:cs typeface="Cardo"/>
              <a:sym typeface="Cardo"/>
            </a:endParaRPr>
          </a:p>
        </p:txBody>
      </p:sp>
      <p:pic>
        <p:nvPicPr>
          <p:cNvPr id="294" name="Google Shape;294;p52"/>
          <p:cNvPicPr preferRelativeResize="0"/>
          <p:nvPr/>
        </p:nvPicPr>
        <p:blipFill>
          <a:blip r:embed="rId3">
            <a:alphaModFix/>
          </a:blip>
          <a:stretch>
            <a:fillRect/>
          </a:stretch>
        </p:blipFill>
        <p:spPr>
          <a:xfrm>
            <a:off x="5226525" y="952088"/>
            <a:ext cx="2938493" cy="38209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a:t>
            </a:r>
            <a:endParaRPr/>
          </a:p>
        </p:txBody>
      </p:sp>
      <p:sp>
        <p:nvSpPr>
          <p:cNvPr id="300" name="Google Shape;300;p53"/>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200">
                <a:latin typeface="Cardo"/>
                <a:ea typeface="Cardo"/>
                <a:cs typeface="Cardo"/>
                <a:sym typeface="Cardo"/>
              </a:rPr>
              <a:t>The occult philosophy of Agrippa is no static matter</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only way to deeply appreciate it is diachronically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Luckily several esoteric and esoteric-adjacent works survive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Sadly most of these have no modern edition, much less translations</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To construct a gestalt of the occult philosophy we will build as we go</a:t>
            </a:r>
            <a:endParaRPr sz="2200">
              <a:latin typeface="Cardo"/>
              <a:ea typeface="Cardo"/>
              <a:cs typeface="Cardo"/>
              <a:sym typeface="Cardo"/>
            </a:endParaRPr>
          </a:p>
        </p:txBody>
      </p:sp>
      <p:pic>
        <p:nvPicPr>
          <p:cNvPr id="301" name="Google Shape;301;p53"/>
          <p:cNvPicPr preferRelativeResize="0"/>
          <p:nvPr/>
        </p:nvPicPr>
        <p:blipFill>
          <a:blip r:embed="rId3">
            <a:alphaModFix/>
          </a:blip>
          <a:stretch>
            <a:fillRect/>
          </a:stretch>
        </p:blipFill>
        <p:spPr>
          <a:xfrm>
            <a:off x="925400" y="1170838"/>
            <a:ext cx="2350795" cy="3820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and Rationale</a:t>
            </a:r>
            <a:endParaRPr/>
          </a:p>
        </p:txBody>
      </p:sp>
      <p:sp>
        <p:nvSpPr>
          <p:cNvPr id="118" name="Google Shape;118;p27"/>
          <p:cNvSpPr txBox="1"/>
          <p:nvPr>
            <p:ph idx="1" type="body"/>
          </p:nvPr>
        </p:nvSpPr>
        <p:spPr>
          <a:xfrm>
            <a:off x="399600" y="1142575"/>
            <a:ext cx="4172400" cy="3707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sz="2200">
                <a:latin typeface="Cardo"/>
                <a:ea typeface="Cardo"/>
                <a:cs typeface="Cardo"/>
                <a:sym typeface="Cardo"/>
              </a:rPr>
              <a:t>Provide an introduction to Agrippa’s philosophy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Situate him in the history of exoteric and esoteric currents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Demystify without dis-empowering</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Not geared toward occult practice</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But hopefully will empower any practice</a:t>
            </a:r>
            <a:endParaRPr sz="2200">
              <a:latin typeface="Cardo"/>
              <a:ea typeface="Cardo"/>
              <a:cs typeface="Cardo"/>
              <a:sym typeface="Cardo"/>
            </a:endParaRPr>
          </a:p>
        </p:txBody>
      </p:sp>
      <p:pic>
        <p:nvPicPr>
          <p:cNvPr id="119" name="Google Shape;119;p27"/>
          <p:cNvPicPr preferRelativeResize="0"/>
          <p:nvPr/>
        </p:nvPicPr>
        <p:blipFill>
          <a:blip r:embed="rId3">
            <a:alphaModFix/>
          </a:blip>
          <a:stretch>
            <a:fillRect/>
          </a:stretch>
        </p:blipFill>
        <p:spPr>
          <a:xfrm>
            <a:off x="5566775" y="1017725"/>
            <a:ext cx="2350795" cy="38209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a:t>
            </a:r>
            <a:endParaRPr/>
          </a:p>
        </p:txBody>
      </p:sp>
      <p:sp>
        <p:nvSpPr>
          <p:cNvPr id="307" name="Google Shape;307;p54"/>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sz="2200">
                <a:latin typeface="Cardo"/>
                <a:ea typeface="Cardo"/>
                <a:cs typeface="Cardo"/>
                <a:sym typeface="Cardo"/>
              </a:rPr>
              <a:t>The Occult philosophy is a dialectical tension between the Grimoire tradition sublated into the Italian Magical Reformation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Occult Circle is probably the crucible for Agrippa’s thinking</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That circle was primarily concerned with mutual support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Studying the wealth of recently available esoteric and mystical works available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Most central seems to have been alchemy, hermeticism, magic and Cabala</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Agrippa’s earliest public lectures were on Reuchilin’s De Verbo Mirifico</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These lectures (not preserved) were attacked as “Judaizing”</a:t>
            </a:r>
            <a:endParaRPr sz="2200">
              <a:latin typeface="Cardo"/>
              <a:ea typeface="Cardo"/>
              <a:cs typeface="Cardo"/>
              <a:sym typeface="Cardo"/>
            </a:endParaRPr>
          </a:p>
        </p:txBody>
      </p:sp>
      <p:pic>
        <p:nvPicPr>
          <p:cNvPr id="308" name="Google Shape;308;p54"/>
          <p:cNvPicPr preferRelativeResize="0"/>
          <p:nvPr/>
        </p:nvPicPr>
        <p:blipFill>
          <a:blip r:embed="rId3">
            <a:alphaModFix/>
          </a:blip>
          <a:stretch>
            <a:fillRect/>
          </a:stretch>
        </p:blipFill>
        <p:spPr>
          <a:xfrm>
            <a:off x="5269475" y="1114288"/>
            <a:ext cx="2539231" cy="382097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
            </a:r>
            <a:r>
              <a:rPr lang="en"/>
              <a:t>e Nobilitate et Praecellentia Foeminei Sexus</a:t>
            </a:r>
            <a:endParaRPr/>
          </a:p>
        </p:txBody>
      </p:sp>
      <p:sp>
        <p:nvSpPr>
          <p:cNvPr id="314" name="Google Shape;314;p55"/>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200">
                <a:latin typeface="Cardo"/>
                <a:ea typeface="Cardo"/>
                <a:cs typeface="Cardo"/>
                <a:sym typeface="Cardo"/>
              </a:rPr>
              <a:t>To secure an academic position Agrippa needed the vote of Margaret of Austria, Duchess of Savoy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For better and worse, she was very much preoccupied by diplomatic matters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In 1509 publishes Declamatio de Nobilitate et Praecellentia Foeminei Sexus to gain her favor</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His arguments for the superiority, intellect and final blessedness of women are bound up with cabalistic reasoning</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E.g., the first woman was associated with life (Havah) and the divine (YHVH) vs man with mere clay (adamah)</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She was the ultimate, directly formed creature of God, with her genitals concealed but her face revealed</a:t>
            </a:r>
            <a:endParaRPr sz="2200">
              <a:latin typeface="Cardo"/>
              <a:ea typeface="Cardo"/>
              <a:cs typeface="Cardo"/>
              <a:sym typeface="Cardo"/>
            </a:endParaRPr>
          </a:p>
        </p:txBody>
      </p:sp>
      <p:pic>
        <p:nvPicPr>
          <p:cNvPr id="315" name="Google Shape;315;p55"/>
          <p:cNvPicPr preferRelativeResize="0"/>
          <p:nvPr/>
        </p:nvPicPr>
        <p:blipFill>
          <a:blip r:embed="rId3">
            <a:alphaModFix/>
          </a:blip>
          <a:stretch>
            <a:fillRect/>
          </a:stretch>
        </p:blipFill>
        <p:spPr>
          <a:xfrm>
            <a:off x="885750" y="1170838"/>
            <a:ext cx="2073794" cy="3820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Nobilitate et Praecellentia Foeminei Sexus</a:t>
            </a:r>
            <a:endParaRPr/>
          </a:p>
          <a:p>
            <a:pPr indent="0" lvl="0" marL="0" rtl="0" algn="l">
              <a:spcBef>
                <a:spcPts val="0"/>
              </a:spcBef>
              <a:spcAft>
                <a:spcPts val="0"/>
              </a:spcAft>
              <a:buNone/>
            </a:pPr>
            <a:r>
              <a:t/>
            </a:r>
            <a:endParaRPr/>
          </a:p>
        </p:txBody>
      </p:sp>
      <p:sp>
        <p:nvSpPr>
          <p:cNvPr id="321" name="Google Shape;321;p56"/>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200">
                <a:latin typeface="Cardo"/>
                <a:ea typeface="Cardo"/>
                <a:cs typeface="Cardo"/>
                <a:sym typeface="Cardo"/>
              </a:rPr>
              <a:t>Women lend more to children than men and have, at least once, conceived without the aid of a man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Women are gifted with fine speech and are rarely born mute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Men, not women committed original sin, hence Christ had to be born a man and suffer as such</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Women have the best of people - Mary - men have the worst - Judas</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Women have become popes and fine warriors and only the tyranny of men and gatekeeping of education prevents the ascendance of women (c.f., Mary </a:t>
            </a:r>
            <a:r>
              <a:rPr lang="en" sz="2200">
                <a:latin typeface="Cardo"/>
                <a:ea typeface="Cardo"/>
                <a:cs typeface="Cardo"/>
                <a:sym typeface="Cardo"/>
              </a:rPr>
              <a:t>Wollstonecraft</a:t>
            </a:r>
            <a:r>
              <a:rPr lang="en" sz="2200">
                <a:latin typeface="Cardo"/>
                <a:ea typeface="Cardo"/>
                <a:cs typeface="Cardo"/>
                <a:sym typeface="Cardo"/>
              </a:rPr>
              <a:t>)</a:t>
            </a:r>
            <a:endParaRPr sz="2200">
              <a:latin typeface="Cardo"/>
              <a:ea typeface="Cardo"/>
              <a:cs typeface="Cardo"/>
              <a:sym typeface="Cardo"/>
            </a:endParaRPr>
          </a:p>
        </p:txBody>
      </p:sp>
      <p:pic>
        <p:nvPicPr>
          <p:cNvPr id="322" name="Google Shape;322;p56"/>
          <p:cNvPicPr preferRelativeResize="0"/>
          <p:nvPr/>
        </p:nvPicPr>
        <p:blipFill>
          <a:blip r:embed="rId3">
            <a:alphaModFix/>
          </a:blip>
          <a:stretch>
            <a:fillRect/>
          </a:stretch>
        </p:blipFill>
        <p:spPr>
          <a:xfrm>
            <a:off x="5824475" y="1114288"/>
            <a:ext cx="2073794" cy="3820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 Nobilitate et Praecellentia Foeminei Sexus</a:t>
            </a:r>
            <a:endParaRPr/>
          </a:p>
        </p:txBody>
      </p:sp>
      <p:sp>
        <p:nvSpPr>
          <p:cNvPr id="328" name="Google Shape;328;p57"/>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lang="en" sz="2200">
                <a:latin typeface="Cardo"/>
                <a:ea typeface="Cardo"/>
                <a:cs typeface="Cardo"/>
                <a:sym typeface="Cardo"/>
              </a:rPr>
              <a:t>The attack by the Franciscans for his “Judaizing” meant that the de Nobilitate probably never even reached Margaret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It would only be presented to her some 20 years later but had little effect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First English edition 1996</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Hints are the Cabalistic and Neo-Platonic already at the foundations of the occult philosophy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Also testimony to his maverick intellectual character</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Appears that during this period he was probably already at work on the JD of the DOP</a:t>
            </a:r>
            <a:endParaRPr sz="2200">
              <a:latin typeface="Cardo"/>
              <a:ea typeface="Cardo"/>
              <a:cs typeface="Cardo"/>
              <a:sym typeface="Cardo"/>
            </a:endParaRPr>
          </a:p>
        </p:txBody>
      </p:sp>
      <p:pic>
        <p:nvPicPr>
          <p:cNvPr id="329" name="Google Shape;329;p57"/>
          <p:cNvPicPr preferRelativeResize="0"/>
          <p:nvPr/>
        </p:nvPicPr>
        <p:blipFill>
          <a:blip r:embed="rId3">
            <a:alphaModFix/>
          </a:blip>
          <a:stretch>
            <a:fillRect/>
          </a:stretch>
        </p:blipFill>
        <p:spPr>
          <a:xfrm>
            <a:off x="756925" y="1170838"/>
            <a:ext cx="2547318" cy="382097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a:t>
            </a:r>
            <a:r>
              <a:rPr lang="en"/>
              <a:t>Juvenile</a:t>
            </a:r>
            <a:r>
              <a:rPr lang="en"/>
              <a:t> Draft</a:t>
            </a:r>
            <a:endParaRPr/>
          </a:p>
          <a:p>
            <a:pPr indent="0" lvl="0" marL="0" rtl="0" algn="l">
              <a:spcBef>
                <a:spcPts val="0"/>
              </a:spcBef>
              <a:spcAft>
                <a:spcPts val="0"/>
              </a:spcAft>
              <a:buNone/>
            </a:pPr>
            <a:r>
              <a:t/>
            </a:r>
            <a:endParaRPr/>
          </a:p>
        </p:txBody>
      </p:sp>
      <p:sp>
        <p:nvSpPr>
          <p:cNvPr id="335" name="Google Shape;335;p58"/>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sz="2200">
                <a:latin typeface="Cardo"/>
                <a:ea typeface="Cardo"/>
                <a:cs typeface="Cardo"/>
                <a:sym typeface="Cardo"/>
              </a:rPr>
              <a:t>He would return to Germany in 1509/10 and spent some time at Sponheim with Trithemius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During this period he would finish and submit a copy of the JP to Trithemius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JD-DOP or De Magia is a tour-de-force of Biblical, Hermetic, Cabalistic and Neo-Platonic sources and ideas marshaled in the interest of reconsoling and re-uniting the soul with the divine and the specific miraculous powers one acquired during that process</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To understand the DOP we must understand the Italian Magical Reformation</a:t>
            </a:r>
            <a:endParaRPr sz="2200">
              <a:latin typeface="Cardo"/>
              <a:ea typeface="Cardo"/>
              <a:cs typeface="Cardo"/>
              <a:sym typeface="Cardo"/>
            </a:endParaRPr>
          </a:p>
        </p:txBody>
      </p:sp>
      <p:pic>
        <p:nvPicPr>
          <p:cNvPr id="336" name="Google Shape;336;p58"/>
          <p:cNvPicPr preferRelativeResize="0"/>
          <p:nvPr/>
        </p:nvPicPr>
        <p:blipFill>
          <a:blip r:embed="rId3">
            <a:alphaModFix/>
          </a:blip>
          <a:stretch>
            <a:fillRect/>
          </a:stretch>
        </p:blipFill>
        <p:spPr>
          <a:xfrm>
            <a:off x="5378500" y="1114288"/>
            <a:ext cx="2888119" cy="3820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Magical Reformation</a:t>
            </a:r>
            <a:endParaRPr/>
          </a:p>
        </p:txBody>
      </p:sp>
      <p:sp>
        <p:nvSpPr>
          <p:cNvPr id="342" name="Google Shape;342;p59"/>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200">
                <a:latin typeface="Cardo"/>
                <a:ea typeface="Cardo"/>
                <a:cs typeface="Cardo"/>
                <a:sym typeface="Cardo"/>
              </a:rPr>
              <a:t>The recovery of ancient pagan and Kabbalistic texts inaugurated a magical reformation pioneered by Ficino, Pico, </a:t>
            </a:r>
            <a:r>
              <a:rPr lang="en" sz="2200">
                <a:latin typeface="Cardo"/>
                <a:ea typeface="Cardo"/>
                <a:cs typeface="Cardo"/>
                <a:sym typeface="Cardo"/>
              </a:rPr>
              <a:t>Reuchlin</a:t>
            </a:r>
            <a:r>
              <a:rPr lang="en" sz="2200">
                <a:latin typeface="Cardo"/>
                <a:ea typeface="Cardo"/>
                <a:cs typeface="Cardo"/>
                <a:sym typeface="Cardo"/>
              </a:rPr>
              <a:t>, etc.</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In general, this can be understood as a shift from Transactional Magic to Exaltative Magic</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generally tracks to a rejection of grimoire based magic (e.g., binding spirits) to transformational and theurgic magic</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Informed by Ficino focus on Human Spiritus and Pico’s Dignitas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Break with Scholastic dialectic for Romantic Fideism</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However, core foundations would remain unchanged: metaphysical sympathies, role of the occult sciences, etc.</a:t>
            </a:r>
            <a:endParaRPr sz="2200">
              <a:latin typeface="Cardo"/>
              <a:ea typeface="Cardo"/>
              <a:cs typeface="Cardo"/>
              <a:sym typeface="Cardo"/>
            </a:endParaRPr>
          </a:p>
        </p:txBody>
      </p:sp>
      <p:pic>
        <p:nvPicPr>
          <p:cNvPr id="343" name="Google Shape;343;p59"/>
          <p:cNvPicPr preferRelativeResize="0"/>
          <p:nvPr/>
        </p:nvPicPr>
        <p:blipFill>
          <a:blip r:embed="rId3">
            <a:alphaModFix/>
          </a:blip>
          <a:stretch>
            <a:fillRect/>
          </a:stretch>
        </p:blipFill>
        <p:spPr>
          <a:xfrm>
            <a:off x="766825" y="1170838"/>
            <a:ext cx="2577023"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Magical Reformation</a:t>
            </a:r>
            <a:endParaRPr/>
          </a:p>
          <a:p>
            <a:pPr indent="0" lvl="0" marL="0" rtl="0" algn="l">
              <a:spcBef>
                <a:spcPts val="0"/>
              </a:spcBef>
              <a:spcAft>
                <a:spcPts val="0"/>
              </a:spcAft>
              <a:buNone/>
            </a:pPr>
            <a:r>
              <a:t/>
            </a:r>
            <a:endParaRPr/>
          </a:p>
        </p:txBody>
      </p:sp>
      <p:sp>
        <p:nvSpPr>
          <p:cNvPr id="349" name="Google Shape;349;p60"/>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sz="2200">
                <a:latin typeface="Cardo"/>
                <a:ea typeface="Cardo"/>
                <a:cs typeface="Cardo"/>
                <a:sym typeface="Cardo"/>
              </a:rPr>
              <a:t>What was rejected was the transactional magic of demon binding and magic as a means of control</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Rather, emphasis shifted from man’s power to dominate Demons to Man’s Spiritus which allowed for Dignitas which freed him from outside forces, such as fortuna, as a magus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Dignitas: the ability to become God-like, achieve reconciliation with God and/or become unified with God “The knot of the cosmos”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historically reserved for mystics who achieved such a state passively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Renaissance Magic would focus on achieving such a state actively and the miraculous powers that attended such a spiritual elevation</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Neo-Platonism, Hermeticism and Kabbalah fueled this shift</a:t>
            </a:r>
            <a:endParaRPr sz="2200">
              <a:latin typeface="Cardo"/>
              <a:ea typeface="Cardo"/>
              <a:cs typeface="Cardo"/>
              <a:sym typeface="Cardo"/>
            </a:endParaRPr>
          </a:p>
        </p:txBody>
      </p:sp>
      <p:pic>
        <p:nvPicPr>
          <p:cNvPr id="350" name="Google Shape;350;p60"/>
          <p:cNvPicPr preferRelativeResize="0"/>
          <p:nvPr/>
        </p:nvPicPr>
        <p:blipFill>
          <a:blip r:embed="rId3">
            <a:alphaModFix/>
          </a:blip>
          <a:stretch>
            <a:fillRect/>
          </a:stretch>
        </p:blipFill>
        <p:spPr>
          <a:xfrm>
            <a:off x="5576700" y="1114288"/>
            <a:ext cx="2410497" cy="38209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Magical Reformation</a:t>
            </a:r>
            <a:endParaRPr/>
          </a:p>
        </p:txBody>
      </p:sp>
      <p:sp>
        <p:nvSpPr>
          <p:cNvPr id="356" name="Google Shape;356;p61"/>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200">
                <a:latin typeface="Cardo"/>
                <a:ea typeface="Cardo"/>
                <a:cs typeface="Cardo"/>
                <a:sym typeface="Cardo"/>
              </a:rPr>
              <a:t>Agrippa will largely be on board with this Magical Reformation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However, Agrippa will also bring to bear a more Pre-Reformation Element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At the center of the Reformation is a tension: the role played by daimones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Ficino and Pico actively attempt to limit the role played by Daimones opting for a more talismanic approach</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However, Ficino allows for words and music to activate planetary radiation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Problem: Words and Music are only comprehended by Intelligent Beings, some of which are malefic, e.g., Saturn</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Does this land Ficino back into quasi-demonic conjuration territory?</a:t>
            </a:r>
            <a:endParaRPr sz="2200">
              <a:latin typeface="Cardo"/>
              <a:ea typeface="Cardo"/>
              <a:cs typeface="Cardo"/>
              <a:sym typeface="Cardo"/>
            </a:endParaRPr>
          </a:p>
        </p:txBody>
      </p:sp>
      <p:pic>
        <p:nvPicPr>
          <p:cNvPr id="357" name="Google Shape;357;p61"/>
          <p:cNvPicPr preferRelativeResize="0"/>
          <p:nvPr/>
        </p:nvPicPr>
        <p:blipFill>
          <a:blip r:embed="rId3">
            <a:alphaModFix/>
          </a:blip>
          <a:stretch>
            <a:fillRect/>
          </a:stretch>
        </p:blipFill>
        <p:spPr>
          <a:xfrm>
            <a:off x="667750" y="1170838"/>
            <a:ext cx="2395126"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Magical Reformation</a:t>
            </a:r>
            <a:endParaRPr/>
          </a:p>
          <a:p>
            <a:pPr indent="0" lvl="0" marL="0" rtl="0" algn="l">
              <a:spcBef>
                <a:spcPts val="0"/>
              </a:spcBef>
              <a:spcAft>
                <a:spcPts val="0"/>
              </a:spcAft>
              <a:buNone/>
            </a:pPr>
            <a:r>
              <a:t/>
            </a:r>
            <a:endParaRPr/>
          </a:p>
        </p:txBody>
      </p:sp>
      <p:sp>
        <p:nvSpPr>
          <p:cNvPr id="363" name="Google Shape;363;p62"/>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200">
                <a:latin typeface="Cardo"/>
                <a:ea typeface="Cardo"/>
                <a:cs typeface="Cardo"/>
                <a:sym typeface="Cardo"/>
              </a:rPr>
              <a:t>Agrippa’s occult philosophy more attempts to weld elements of grimoire magic with the Magical Reformation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DOP welds the (1) tradition of Albertism, with its focus on the occult sciences and “reading the book of nature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(2) The Magical Reformation focus on Dignification via Spiritus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(3) Cabalistic / Neo-Platonic cosmic theory and use of Divine Names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But also (4) the pre-reformation role of spiritual intelligences, including possible malefic entities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Thus Agrippa’s concept of Magic is much more transitive than that Ficino or Pico</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The Reformation focuses on interior exaltation Agrippa shifts focus back to magic as transitive without it being (as) transactional</a:t>
            </a:r>
            <a:endParaRPr sz="2200">
              <a:latin typeface="Cardo"/>
              <a:ea typeface="Cardo"/>
              <a:cs typeface="Cardo"/>
              <a:sym typeface="Cardo"/>
            </a:endParaRPr>
          </a:p>
        </p:txBody>
      </p:sp>
      <p:pic>
        <p:nvPicPr>
          <p:cNvPr id="364" name="Google Shape;364;p62"/>
          <p:cNvPicPr preferRelativeResize="0"/>
          <p:nvPr/>
        </p:nvPicPr>
        <p:blipFill>
          <a:blip r:embed="rId3">
            <a:alphaModFix/>
          </a:blip>
          <a:stretch>
            <a:fillRect/>
          </a:stretch>
        </p:blipFill>
        <p:spPr>
          <a:xfrm>
            <a:off x="5229825" y="1114288"/>
            <a:ext cx="2744459" cy="38209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Magical Reformation</a:t>
            </a:r>
            <a:endParaRPr/>
          </a:p>
        </p:txBody>
      </p:sp>
      <p:sp>
        <p:nvSpPr>
          <p:cNvPr id="370" name="Google Shape;370;p63"/>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sz="2200">
                <a:latin typeface="Cardo"/>
                <a:ea typeface="Cardo"/>
                <a:cs typeface="Cardo"/>
                <a:sym typeface="Cardo"/>
              </a:rPr>
              <a:t>This magical transitivity is ground on the occult sciences, celestial influence and theurgy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Agrippa’s Theurgy and commitment to the Prisca theologia puts him in a curious position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He radically accepts Extra Ecclesiam Nulla Salus but admits to the efficacy of even certain Jewish and even pagan “rites and ceremonies of religion”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opens the door to a certain kind of Agrippan ritual Perennialism AND charges of providing dulia and latria to spirits for transactional magic</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How does Agrippa avoid this?  Elevated Dignitas via Spiritus hedges against malefic forces, admitting that the sacrifice of Christ is the truest and best and totally avoiding “perverse devotion and veneration” which Agrippa labels as “superstition”</a:t>
            </a:r>
            <a:endParaRPr sz="2200">
              <a:latin typeface="Cardo"/>
              <a:ea typeface="Cardo"/>
              <a:cs typeface="Cardo"/>
              <a:sym typeface="Cardo"/>
            </a:endParaRPr>
          </a:p>
        </p:txBody>
      </p:sp>
      <p:pic>
        <p:nvPicPr>
          <p:cNvPr id="371" name="Google Shape;371;p63"/>
          <p:cNvPicPr preferRelativeResize="0"/>
          <p:nvPr/>
        </p:nvPicPr>
        <p:blipFill>
          <a:blip r:embed="rId3">
            <a:alphaModFix/>
          </a:blip>
          <a:stretch>
            <a:fillRect/>
          </a:stretch>
        </p:blipFill>
        <p:spPr>
          <a:xfrm>
            <a:off x="687550" y="1170838"/>
            <a:ext cx="2832148"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Path</a:t>
            </a:r>
            <a:endParaRPr/>
          </a:p>
        </p:txBody>
      </p:sp>
      <p:sp>
        <p:nvSpPr>
          <p:cNvPr id="125" name="Google Shape;125;p28"/>
          <p:cNvSpPr txBox="1"/>
          <p:nvPr>
            <p:ph idx="1" type="body"/>
          </p:nvPr>
        </p:nvSpPr>
        <p:spPr>
          <a:xfrm>
            <a:off x="4659875" y="1152475"/>
            <a:ext cx="4172400" cy="3707700"/>
          </a:xfrm>
          <a:prstGeom prst="rect">
            <a:avLst/>
          </a:prstGeom>
        </p:spPr>
        <p:txBody>
          <a:bodyPr anchorCtr="0" anchor="t" bIns="91425" lIns="91425" spcFirstLastPara="1" rIns="91425" wrap="square" tIns="91425">
            <a:normAutofit fontScale="70000" lnSpcReduction="10000"/>
          </a:bodyPr>
          <a:lstStyle/>
          <a:p>
            <a:pPr indent="0" lvl="0" marL="0" rtl="0" algn="just">
              <a:spcBef>
                <a:spcPts val="0"/>
              </a:spcBef>
              <a:spcAft>
                <a:spcPts val="0"/>
              </a:spcAft>
              <a:buNone/>
            </a:pPr>
            <a:r>
              <a:rPr lang="en" sz="2200">
                <a:latin typeface="Cardo"/>
                <a:ea typeface="Cardo"/>
                <a:cs typeface="Cardo"/>
                <a:sym typeface="Cardo"/>
              </a:rPr>
              <a:t>Life and Outline of Major Works</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Influences on Agrippa</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Setting the Stage - the Juvenile Draft of the DOP</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Development of Agrippa’s Thought</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The DOP: The Natural, Celestial &amp; The Divine World</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The Skeptical Turn(?)</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Impact</a:t>
            </a:r>
            <a:endParaRPr sz="2200">
              <a:latin typeface="Cardo"/>
              <a:ea typeface="Cardo"/>
              <a:cs typeface="Cardo"/>
              <a:sym typeface="Cardo"/>
            </a:endParaRPr>
          </a:p>
          <a:p>
            <a:pPr indent="0" lvl="0" marL="0" rtl="0" algn="just">
              <a:spcBef>
                <a:spcPts val="1200"/>
              </a:spcBef>
              <a:spcAft>
                <a:spcPts val="1200"/>
              </a:spcAft>
              <a:buNone/>
            </a:pPr>
            <a:r>
              <a:rPr lang="en" sz="2200">
                <a:latin typeface="Cardo"/>
                <a:ea typeface="Cardo"/>
                <a:cs typeface="Cardo"/>
                <a:sym typeface="Cardo"/>
              </a:rPr>
              <a:t>Final Analysis</a:t>
            </a:r>
            <a:endParaRPr sz="2200">
              <a:latin typeface="Cardo"/>
              <a:ea typeface="Cardo"/>
              <a:cs typeface="Cardo"/>
              <a:sym typeface="Cardo"/>
            </a:endParaRPr>
          </a:p>
        </p:txBody>
      </p:sp>
      <p:pic>
        <p:nvPicPr>
          <p:cNvPr id="126" name="Google Shape;126;p28"/>
          <p:cNvPicPr preferRelativeResize="0"/>
          <p:nvPr/>
        </p:nvPicPr>
        <p:blipFill>
          <a:blip r:embed="rId3">
            <a:alphaModFix/>
          </a:blip>
          <a:stretch>
            <a:fillRect/>
          </a:stretch>
        </p:blipFill>
        <p:spPr>
          <a:xfrm>
            <a:off x="1093875" y="1152475"/>
            <a:ext cx="2429154" cy="38209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377" name="Google Shape;377;p64"/>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200">
                <a:latin typeface="Cardo"/>
                <a:ea typeface="Cardo"/>
                <a:cs typeface="Cardo"/>
                <a:sym typeface="Cardo"/>
              </a:rPr>
              <a:t>Did Agrippa peak in 1510?</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While denoted as the Juvenile Draft the 1510 DOP is a complete work</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What is the DOP?  Summa VS Sententiae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 differential analysis with the 1533 reveals augmentation in quantity but not a change in substance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At the heart of the text is a mystical means to re-union with the divine and the attendant powers one acquires in that process</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These are divided into Natural and Ceremonial magic, of which Natural magic contains both Natural and Celestial (mathematical) magic</a:t>
            </a:r>
            <a:endParaRPr sz="2200">
              <a:latin typeface="Cardo"/>
              <a:ea typeface="Cardo"/>
              <a:cs typeface="Cardo"/>
              <a:sym typeface="Cardo"/>
            </a:endParaRPr>
          </a:p>
        </p:txBody>
      </p:sp>
      <p:pic>
        <p:nvPicPr>
          <p:cNvPr id="378" name="Google Shape;378;p64"/>
          <p:cNvPicPr preferRelativeResize="0"/>
          <p:nvPr/>
        </p:nvPicPr>
        <p:blipFill>
          <a:blip r:embed="rId3">
            <a:alphaModFix/>
          </a:blip>
          <a:stretch>
            <a:fillRect/>
          </a:stretch>
        </p:blipFill>
        <p:spPr>
          <a:xfrm>
            <a:off x="5200100" y="1017725"/>
            <a:ext cx="2888119" cy="38209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384" name="Google Shape;384;p65"/>
          <p:cNvSpPr txBox="1"/>
          <p:nvPr>
            <p:ph idx="1" type="body"/>
          </p:nvPr>
        </p:nvSpPr>
        <p:spPr>
          <a:xfrm>
            <a:off x="4264650" y="1199125"/>
            <a:ext cx="4172400" cy="37644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2200">
                <a:latin typeface="Cardo"/>
                <a:ea typeface="Cardo"/>
                <a:cs typeface="Cardo"/>
                <a:sym typeface="Cardo"/>
              </a:rPr>
              <a:t>Why this won’t be a summary of the DOP</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Summaries are excuses not to read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purpose of this seminar is to empower your study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DOP is resistant to summary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Summaries obfuscates fundamental issues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 just summarized it - the DOP is mystical means to re-union with the divine and the attendant powers one acquires in that process</a:t>
            </a:r>
            <a:endParaRPr sz="2200">
              <a:latin typeface="Cardo"/>
              <a:ea typeface="Cardo"/>
              <a:cs typeface="Cardo"/>
              <a:sym typeface="Cardo"/>
            </a:endParaRPr>
          </a:p>
          <a:p>
            <a:pPr indent="0" lvl="0" marL="0" rtl="0" algn="l">
              <a:spcBef>
                <a:spcPts val="1200"/>
              </a:spcBef>
              <a:spcAft>
                <a:spcPts val="1200"/>
              </a:spcAft>
              <a:buNone/>
            </a:pPr>
            <a:r>
              <a:t/>
            </a:r>
            <a:endParaRPr sz="2200">
              <a:latin typeface="Cardo"/>
              <a:ea typeface="Cardo"/>
              <a:cs typeface="Cardo"/>
              <a:sym typeface="Cardo"/>
            </a:endParaRPr>
          </a:p>
        </p:txBody>
      </p:sp>
      <p:pic>
        <p:nvPicPr>
          <p:cNvPr id="385" name="Google Shape;385;p65"/>
          <p:cNvPicPr preferRelativeResize="0"/>
          <p:nvPr/>
        </p:nvPicPr>
        <p:blipFill>
          <a:blip r:embed="rId3">
            <a:alphaModFix/>
          </a:blip>
          <a:stretch>
            <a:fillRect/>
          </a:stretch>
        </p:blipFill>
        <p:spPr>
          <a:xfrm>
            <a:off x="925400" y="1199125"/>
            <a:ext cx="2490723" cy="382097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391" name="Google Shape;391;p66"/>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200">
                <a:latin typeface="Cardo"/>
                <a:ea typeface="Cardo"/>
                <a:cs typeface="Cardo"/>
                <a:sym typeface="Cardo"/>
              </a:rPr>
              <a:t>Two problems lay at the origins of the DOP</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sad situation of magic</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Doubts about the power of the human mind alone to grasp reality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need to reform magic</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power of magic as a means to grasp reality</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Magia as both means and goal</a:t>
            </a:r>
            <a:endParaRPr sz="2200">
              <a:latin typeface="Cardo"/>
              <a:ea typeface="Cardo"/>
              <a:cs typeface="Cardo"/>
              <a:sym typeface="Cardo"/>
            </a:endParaRPr>
          </a:p>
        </p:txBody>
      </p:sp>
      <p:pic>
        <p:nvPicPr>
          <p:cNvPr id="392" name="Google Shape;392;p66"/>
          <p:cNvPicPr preferRelativeResize="0"/>
          <p:nvPr/>
        </p:nvPicPr>
        <p:blipFill>
          <a:blip r:embed="rId3">
            <a:alphaModFix/>
          </a:blip>
          <a:stretch>
            <a:fillRect/>
          </a:stretch>
        </p:blipFill>
        <p:spPr>
          <a:xfrm>
            <a:off x="4724400" y="1170125"/>
            <a:ext cx="3856852" cy="38209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398" name="Google Shape;398;p67"/>
          <p:cNvSpPr txBox="1"/>
          <p:nvPr>
            <p:ph idx="1" type="body"/>
          </p:nvPr>
        </p:nvSpPr>
        <p:spPr>
          <a:xfrm>
            <a:off x="4264650" y="1199125"/>
            <a:ext cx="4172400" cy="3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n" sz="1210">
                <a:latin typeface="Cardo"/>
                <a:ea typeface="Cardo"/>
                <a:cs typeface="Cardo"/>
                <a:sym typeface="Cardo"/>
              </a:rPr>
              <a:t>The synthesis of medieval and reformed magic results in a paradox</a:t>
            </a:r>
            <a:endParaRPr sz="1210">
              <a:latin typeface="Cardo"/>
              <a:ea typeface="Cardo"/>
              <a:cs typeface="Cardo"/>
              <a:sym typeface="Cardo"/>
            </a:endParaRPr>
          </a:p>
          <a:p>
            <a:pPr indent="0" lvl="0" marL="0" rtl="0" algn="l">
              <a:spcBef>
                <a:spcPts val="1200"/>
              </a:spcBef>
              <a:spcAft>
                <a:spcPts val="0"/>
              </a:spcAft>
              <a:buSzPts val="605"/>
              <a:buNone/>
            </a:pPr>
            <a:r>
              <a:rPr lang="en" sz="1210">
                <a:latin typeface="Cardo"/>
                <a:ea typeface="Cardo"/>
                <a:cs typeface="Cardo"/>
                <a:sym typeface="Cardo"/>
              </a:rPr>
              <a:t>The Illumination Paradox</a:t>
            </a:r>
            <a:endParaRPr sz="1210">
              <a:latin typeface="Cardo"/>
              <a:ea typeface="Cardo"/>
              <a:cs typeface="Cardo"/>
              <a:sym typeface="Cardo"/>
            </a:endParaRPr>
          </a:p>
          <a:p>
            <a:pPr indent="0" lvl="0" marL="0" rtl="0" algn="l">
              <a:spcBef>
                <a:spcPts val="1200"/>
              </a:spcBef>
              <a:spcAft>
                <a:spcPts val="0"/>
              </a:spcAft>
              <a:buSzPts val="605"/>
              <a:buNone/>
            </a:pPr>
            <a:r>
              <a:rPr lang="en" sz="1210">
                <a:latin typeface="Cardo"/>
                <a:ea typeface="Cardo"/>
                <a:cs typeface="Cardo"/>
                <a:sym typeface="Cardo"/>
              </a:rPr>
              <a:t>Magic is a/the means of reconciliation with the Divine</a:t>
            </a:r>
            <a:endParaRPr sz="1210">
              <a:latin typeface="Cardo"/>
              <a:ea typeface="Cardo"/>
              <a:cs typeface="Cardo"/>
              <a:sym typeface="Cardo"/>
            </a:endParaRPr>
          </a:p>
          <a:p>
            <a:pPr indent="0" lvl="0" marL="0" rtl="0" algn="l">
              <a:spcBef>
                <a:spcPts val="1200"/>
              </a:spcBef>
              <a:spcAft>
                <a:spcPts val="0"/>
              </a:spcAft>
              <a:buSzPts val="605"/>
              <a:buNone/>
            </a:pPr>
            <a:r>
              <a:rPr lang="en" sz="1210">
                <a:latin typeface="Cardo"/>
                <a:ea typeface="Cardo"/>
                <a:cs typeface="Cardo"/>
                <a:sym typeface="Cardo"/>
              </a:rPr>
              <a:t>Magic is only possible through divine illumination</a:t>
            </a:r>
            <a:endParaRPr sz="1210">
              <a:latin typeface="Cardo"/>
              <a:ea typeface="Cardo"/>
              <a:cs typeface="Cardo"/>
              <a:sym typeface="Cardo"/>
            </a:endParaRPr>
          </a:p>
          <a:p>
            <a:pPr indent="0" lvl="0" marL="0" rtl="0" algn="l">
              <a:spcBef>
                <a:spcPts val="1200"/>
              </a:spcBef>
              <a:spcAft>
                <a:spcPts val="0"/>
              </a:spcAft>
              <a:buSzPts val="605"/>
              <a:buNone/>
            </a:pPr>
            <a:r>
              <a:rPr lang="en" sz="1210">
                <a:latin typeface="Cardo"/>
                <a:ea typeface="Cardo"/>
                <a:cs typeface="Cardo"/>
                <a:sym typeface="Cardo"/>
              </a:rPr>
              <a:t>Yet, magical practice must begin before such illumination</a:t>
            </a:r>
            <a:endParaRPr sz="1210">
              <a:latin typeface="Cardo"/>
              <a:ea typeface="Cardo"/>
              <a:cs typeface="Cardo"/>
              <a:sym typeface="Cardo"/>
            </a:endParaRPr>
          </a:p>
          <a:p>
            <a:pPr indent="0" lvl="0" marL="0" rtl="0" algn="l">
              <a:spcBef>
                <a:spcPts val="1200"/>
              </a:spcBef>
              <a:spcAft>
                <a:spcPts val="0"/>
              </a:spcAft>
              <a:buSzPts val="605"/>
              <a:buNone/>
            </a:pPr>
            <a:r>
              <a:rPr lang="en" sz="1210">
                <a:latin typeface="Cardo"/>
                <a:ea typeface="Cardo"/>
                <a:cs typeface="Cardo"/>
                <a:sym typeface="Cardo"/>
              </a:rPr>
              <a:t>…and can be done contra the very aims of that illumination</a:t>
            </a:r>
            <a:endParaRPr sz="1210">
              <a:latin typeface="Cardo"/>
              <a:ea typeface="Cardo"/>
              <a:cs typeface="Cardo"/>
              <a:sym typeface="Cardo"/>
            </a:endParaRPr>
          </a:p>
          <a:p>
            <a:pPr indent="0" lvl="0" marL="0" rtl="0" algn="l">
              <a:spcBef>
                <a:spcPts val="1200"/>
              </a:spcBef>
              <a:spcAft>
                <a:spcPts val="0"/>
              </a:spcAft>
              <a:buSzPts val="605"/>
              <a:buNone/>
            </a:pPr>
            <a:r>
              <a:rPr lang="en" sz="1210">
                <a:latin typeface="Cardo"/>
                <a:ea typeface="Cardo"/>
                <a:cs typeface="Cardo"/>
                <a:sym typeface="Cardo"/>
              </a:rPr>
              <a:t>I.e., summoning demons and necromancy</a:t>
            </a:r>
            <a:endParaRPr sz="1210">
              <a:latin typeface="Cardo"/>
              <a:ea typeface="Cardo"/>
              <a:cs typeface="Cardo"/>
              <a:sym typeface="Cardo"/>
            </a:endParaRPr>
          </a:p>
          <a:p>
            <a:pPr indent="0" lvl="0" marL="0" rtl="0" algn="l">
              <a:spcBef>
                <a:spcPts val="1200"/>
              </a:spcBef>
              <a:spcAft>
                <a:spcPts val="1200"/>
              </a:spcAft>
              <a:buSzPts val="605"/>
              <a:buNone/>
            </a:pPr>
            <a:r>
              <a:rPr lang="en" sz="1210">
                <a:latin typeface="Cardo"/>
                <a:ea typeface="Cardo"/>
                <a:cs typeface="Cardo"/>
                <a:sym typeface="Cardo"/>
              </a:rPr>
              <a:t>Problem: Equivocation on Magia as both Aim, Means and Boon</a:t>
            </a:r>
            <a:endParaRPr sz="1210">
              <a:latin typeface="Cardo"/>
              <a:ea typeface="Cardo"/>
              <a:cs typeface="Cardo"/>
              <a:sym typeface="Cardo"/>
            </a:endParaRPr>
          </a:p>
        </p:txBody>
      </p:sp>
      <p:pic>
        <p:nvPicPr>
          <p:cNvPr id="399" name="Google Shape;399;p67"/>
          <p:cNvPicPr preferRelativeResize="0"/>
          <p:nvPr/>
        </p:nvPicPr>
        <p:blipFill>
          <a:blip r:embed="rId3">
            <a:alphaModFix/>
          </a:blip>
          <a:stretch>
            <a:fillRect/>
          </a:stretch>
        </p:blipFill>
        <p:spPr>
          <a:xfrm>
            <a:off x="380350" y="1170838"/>
            <a:ext cx="3570308" cy="3820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405" name="Google Shape;405;p68"/>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2200">
                <a:latin typeface="Cardo"/>
                <a:ea typeface="Cardo"/>
                <a:cs typeface="Cardo"/>
                <a:sym typeface="Cardo"/>
              </a:rPr>
              <a:t>Solution?  Not to develop a new Magia but recover an old one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Restoration vs Innovation as hedge against the epistemological dilemma</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Divine Revelation: Bible (+Esoteric dimensions = Cabala), Hermetica, Orphic Hymns, Platonism (+ Esoteric Dimension = Pythagoreanism)</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Agrippa as </a:t>
            </a:r>
            <a:r>
              <a:rPr lang="en" sz="2200">
                <a:latin typeface="Cardo"/>
                <a:ea typeface="Cardo"/>
                <a:cs typeface="Cardo"/>
                <a:sym typeface="Cardo"/>
              </a:rPr>
              <a:t>Perennialist</a:t>
            </a:r>
            <a:r>
              <a:rPr lang="en" sz="2200">
                <a:latin typeface="Cardo"/>
                <a:ea typeface="Cardo"/>
                <a:cs typeface="Cardo"/>
                <a:sym typeface="Cardo"/>
              </a:rPr>
              <a:t> (in the best and worst sense, i.e., Christian Imperialism)</a:t>
            </a:r>
            <a:endParaRPr sz="2200">
              <a:latin typeface="Cardo"/>
              <a:ea typeface="Cardo"/>
              <a:cs typeface="Cardo"/>
              <a:sym typeface="Cardo"/>
            </a:endParaRPr>
          </a:p>
        </p:txBody>
      </p:sp>
      <p:pic>
        <p:nvPicPr>
          <p:cNvPr id="406" name="Google Shape;406;p68"/>
          <p:cNvPicPr preferRelativeResize="0"/>
          <p:nvPr/>
        </p:nvPicPr>
        <p:blipFill>
          <a:blip r:embed="rId3">
            <a:alphaModFix/>
          </a:blip>
          <a:stretch>
            <a:fillRect/>
          </a:stretch>
        </p:blipFill>
        <p:spPr>
          <a:xfrm>
            <a:off x="5001900" y="1114288"/>
            <a:ext cx="2768715" cy="3820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412" name="Google Shape;412;p69"/>
          <p:cNvSpPr txBox="1"/>
          <p:nvPr>
            <p:ph idx="1" type="body"/>
          </p:nvPr>
        </p:nvSpPr>
        <p:spPr>
          <a:xfrm>
            <a:off x="4264650" y="1199125"/>
            <a:ext cx="4172400" cy="3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10">
                <a:latin typeface="Cardo"/>
                <a:ea typeface="Cardo"/>
                <a:cs typeface="Cardo"/>
                <a:sym typeface="Cardo"/>
              </a:rPr>
              <a:t>At the center of this perennialism is Magia, the aim, means and boon of re-union with the Divine</a:t>
            </a:r>
            <a:endParaRPr sz="1210">
              <a:latin typeface="Cardo"/>
              <a:ea typeface="Cardo"/>
              <a:cs typeface="Cardo"/>
              <a:sym typeface="Cardo"/>
            </a:endParaRPr>
          </a:p>
          <a:p>
            <a:pPr indent="0" lvl="0" marL="0" rtl="0" algn="l">
              <a:spcBef>
                <a:spcPts val="1200"/>
              </a:spcBef>
              <a:spcAft>
                <a:spcPts val="0"/>
              </a:spcAft>
              <a:buNone/>
            </a:pPr>
            <a:r>
              <a:rPr lang="en" sz="1210">
                <a:latin typeface="Cardo"/>
                <a:ea typeface="Cardo"/>
                <a:cs typeface="Cardo"/>
                <a:sym typeface="Cardo"/>
              </a:rPr>
              <a:t>Magia as the apex of philosophy, combining Physica, Mathematica and Theologia</a:t>
            </a:r>
            <a:endParaRPr sz="1210">
              <a:latin typeface="Cardo"/>
              <a:ea typeface="Cardo"/>
              <a:cs typeface="Cardo"/>
              <a:sym typeface="Cardo"/>
            </a:endParaRPr>
          </a:p>
          <a:p>
            <a:pPr indent="0" lvl="0" marL="0" rtl="0" algn="l">
              <a:spcBef>
                <a:spcPts val="1200"/>
              </a:spcBef>
              <a:spcAft>
                <a:spcPts val="0"/>
              </a:spcAft>
              <a:buNone/>
            </a:pPr>
            <a:r>
              <a:rPr lang="en" sz="1210">
                <a:latin typeface="Cardo"/>
                <a:ea typeface="Cardo"/>
                <a:cs typeface="Cardo"/>
                <a:sym typeface="Cardo"/>
              </a:rPr>
              <a:t>Natural (Natural Magic + Celestial/Mathematical Magic ) + Ceremonial (dealing with Angels, Demons and Daimones + Divine Names)</a:t>
            </a:r>
            <a:endParaRPr sz="1210">
              <a:latin typeface="Cardo"/>
              <a:ea typeface="Cardo"/>
              <a:cs typeface="Cardo"/>
              <a:sym typeface="Cardo"/>
            </a:endParaRPr>
          </a:p>
          <a:p>
            <a:pPr indent="0" lvl="0" marL="0" rtl="0" algn="l">
              <a:spcBef>
                <a:spcPts val="1200"/>
              </a:spcBef>
              <a:spcAft>
                <a:spcPts val="0"/>
              </a:spcAft>
              <a:buNone/>
            </a:pPr>
            <a:r>
              <a:rPr lang="en" sz="1210">
                <a:latin typeface="Cardo"/>
                <a:ea typeface="Cardo"/>
                <a:cs typeface="Cardo"/>
                <a:sym typeface="Cardo"/>
              </a:rPr>
              <a:t>Despite this, the DOP never provides a systematic treatment of the varying fields of Magic</a:t>
            </a:r>
            <a:endParaRPr sz="1210">
              <a:latin typeface="Cardo"/>
              <a:ea typeface="Cardo"/>
              <a:cs typeface="Cardo"/>
              <a:sym typeface="Cardo"/>
            </a:endParaRPr>
          </a:p>
          <a:p>
            <a:pPr indent="0" lvl="0" marL="0" rtl="0" algn="l">
              <a:spcBef>
                <a:spcPts val="1200"/>
              </a:spcBef>
              <a:spcAft>
                <a:spcPts val="0"/>
              </a:spcAft>
              <a:buNone/>
            </a:pPr>
            <a:r>
              <a:rPr lang="en" sz="1210">
                <a:latin typeface="Cardo"/>
                <a:ea typeface="Cardo"/>
                <a:cs typeface="Cardo"/>
                <a:sym typeface="Cardo"/>
              </a:rPr>
              <a:t>The Vanitate destructively deals with such fields, and the Lecture on Geomancy are the closest such writings</a:t>
            </a:r>
            <a:endParaRPr sz="1210">
              <a:latin typeface="Cardo"/>
              <a:ea typeface="Cardo"/>
              <a:cs typeface="Cardo"/>
              <a:sym typeface="Cardo"/>
            </a:endParaRPr>
          </a:p>
          <a:p>
            <a:pPr indent="0" lvl="0" marL="0" rtl="0" algn="l">
              <a:spcBef>
                <a:spcPts val="1200"/>
              </a:spcBef>
              <a:spcAft>
                <a:spcPts val="1200"/>
              </a:spcAft>
              <a:buNone/>
            </a:pPr>
            <a:r>
              <a:rPr lang="en" sz="1210">
                <a:latin typeface="Cardo"/>
                <a:ea typeface="Cardo"/>
                <a:cs typeface="Cardo"/>
                <a:sym typeface="Cardo"/>
              </a:rPr>
              <a:t>The DOP assumes a fundamental unity of Magic</a:t>
            </a:r>
            <a:endParaRPr sz="1210">
              <a:latin typeface="Cardo"/>
              <a:ea typeface="Cardo"/>
              <a:cs typeface="Cardo"/>
              <a:sym typeface="Cardo"/>
            </a:endParaRPr>
          </a:p>
        </p:txBody>
      </p:sp>
      <p:pic>
        <p:nvPicPr>
          <p:cNvPr id="413" name="Google Shape;413;p69"/>
          <p:cNvPicPr preferRelativeResize="0"/>
          <p:nvPr/>
        </p:nvPicPr>
        <p:blipFill>
          <a:blip r:embed="rId3">
            <a:alphaModFix/>
          </a:blip>
          <a:stretch>
            <a:fillRect/>
          </a:stretch>
        </p:blipFill>
        <p:spPr>
          <a:xfrm>
            <a:off x="856050" y="1170838"/>
            <a:ext cx="2467713"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419" name="Google Shape;419;p70"/>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200">
                <a:latin typeface="Cardo"/>
                <a:ea typeface="Cardo"/>
                <a:cs typeface="Cardo"/>
                <a:sym typeface="Cardo"/>
              </a:rPr>
              <a:t>At the core of his worldview is the Great Chain of Being</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Platonic Conception of Reality - Emanation vs Creation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Three Realms: Terrestrial, Celestial and Divine </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Despite his anti-scholasticism, he assumes Aristotelian Physics</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Such physics extends from the Terrestrial to the Celestial Realm</a:t>
            </a:r>
            <a:endParaRPr sz="2200">
              <a:latin typeface="Cardo"/>
              <a:ea typeface="Cardo"/>
              <a:cs typeface="Cardo"/>
              <a:sym typeface="Cardo"/>
            </a:endParaRPr>
          </a:p>
        </p:txBody>
      </p:sp>
      <p:pic>
        <p:nvPicPr>
          <p:cNvPr id="420" name="Google Shape;420;p70"/>
          <p:cNvPicPr preferRelativeResize="0"/>
          <p:nvPr/>
        </p:nvPicPr>
        <p:blipFill>
          <a:blip r:embed="rId3">
            <a:alphaModFix/>
          </a:blip>
          <a:stretch>
            <a:fillRect/>
          </a:stretch>
        </p:blipFill>
        <p:spPr>
          <a:xfrm>
            <a:off x="5398325" y="1114288"/>
            <a:ext cx="2651154" cy="38209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426" name="Google Shape;426;p71"/>
          <p:cNvSpPr txBox="1"/>
          <p:nvPr>
            <p:ph idx="1" type="body"/>
          </p:nvPr>
        </p:nvSpPr>
        <p:spPr>
          <a:xfrm>
            <a:off x="4353850" y="1170850"/>
            <a:ext cx="4172400" cy="37644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sz="2200">
                <a:latin typeface="Cardo"/>
                <a:ea typeface="Cardo"/>
                <a:cs typeface="Cardo"/>
                <a:sym typeface="Cardo"/>
              </a:rPr>
              <a:t>Such physics explains all exoteric causation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 as an alchemist, admits of the Quintessence or Spiritus Mundi</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is the grounds of esoteric, i.e., occult causation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occult causation has its origins in the Divine Mind but cascades down to Celestial Intelligences, Astral influence, Mathematical causation and natural occult causation such as magnetism and sympathetic causation</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This structures reality and the human being: Elemental world (body) - Celestial world (spiritus) - Divine World (soul)</a:t>
            </a:r>
            <a:endParaRPr sz="2200">
              <a:latin typeface="Cardo"/>
              <a:ea typeface="Cardo"/>
              <a:cs typeface="Cardo"/>
              <a:sym typeface="Cardo"/>
            </a:endParaRPr>
          </a:p>
        </p:txBody>
      </p:sp>
      <p:pic>
        <p:nvPicPr>
          <p:cNvPr id="427" name="Google Shape;427;p71"/>
          <p:cNvPicPr preferRelativeResize="0"/>
          <p:nvPr/>
        </p:nvPicPr>
        <p:blipFill>
          <a:blip r:embed="rId3">
            <a:alphaModFix/>
          </a:blip>
          <a:stretch>
            <a:fillRect/>
          </a:stretch>
        </p:blipFill>
        <p:spPr>
          <a:xfrm>
            <a:off x="994775" y="1142563"/>
            <a:ext cx="2350795" cy="38209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433" name="Google Shape;433;p72"/>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200">
                <a:latin typeface="Cardo"/>
                <a:ea typeface="Cardo"/>
                <a:cs typeface="Cardo"/>
                <a:sym typeface="Cardo"/>
              </a:rPr>
              <a:t>Causation has a generally downward priority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Astrological dilemma - Astral Causation as Fate vs Dignitas of the Human Soul</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Sympathetic Relational Causation as grounds for Magic</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Along with Human Beings the universe is populated by other Intelligences: Celestial, elemental, angelic, demons, etc.</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Super-Celestial (no bodies but transmit the divine will), Celestial Intelligences, Daimones which preside over human beings directly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Human beings have three presiding entities: Divinely appointed, a nativity daimon and one bound to one’s profession</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Daimones can be elemental, 9 species of angels, 9 species of demons</a:t>
            </a:r>
            <a:endParaRPr sz="2200">
              <a:latin typeface="Cardo"/>
              <a:ea typeface="Cardo"/>
              <a:cs typeface="Cardo"/>
              <a:sym typeface="Cardo"/>
            </a:endParaRPr>
          </a:p>
        </p:txBody>
      </p:sp>
      <p:pic>
        <p:nvPicPr>
          <p:cNvPr id="434" name="Google Shape;434;p72"/>
          <p:cNvPicPr preferRelativeResize="0"/>
          <p:nvPr/>
        </p:nvPicPr>
        <p:blipFill>
          <a:blip r:embed="rId3">
            <a:alphaModFix/>
          </a:blip>
          <a:stretch>
            <a:fillRect/>
          </a:stretch>
        </p:blipFill>
        <p:spPr>
          <a:xfrm>
            <a:off x="5437950" y="1086000"/>
            <a:ext cx="2515965" cy="382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440" name="Google Shape;440;p73"/>
          <p:cNvSpPr txBox="1"/>
          <p:nvPr>
            <p:ph idx="1" type="body"/>
          </p:nvPr>
        </p:nvSpPr>
        <p:spPr>
          <a:xfrm>
            <a:off x="4353850" y="1170850"/>
            <a:ext cx="4172400" cy="3764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2200">
                <a:latin typeface="Cardo"/>
                <a:ea typeface="Cardo"/>
                <a:cs typeface="Cardo"/>
                <a:sym typeface="Cardo"/>
              </a:rPr>
              <a:t>The Daimones are empowered by their Names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These names are empowered through their origin in the Divine Name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Each Daimon has a specific function in the order of reality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Thus knowing their name and function allows the magus an instrumental relationship with them</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Evil daimones can, but should not, be employed, as like begets like</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The Illumination Paradox again - If magic is only possible via Divine Illumination then why is Necromancy possible at all?</a:t>
            </a:r>
            <a:endParaRPr sz="2200">
              <a:latin typeface="Cardo"/>
              <a:ea typeface="Cardo"/>
              <a:cs typeface="Cardo"/>
              <a:sym typeface="Cardo"/>
            </a:endParaRPr>
          </a:p>
        </p:txBody>
      </p:sp>
      <p:pic>
        <p:nvPicPr>
          <p:cNvPr id="441" name="Google Shape;441;p73"/>
          <p:cNvPicPr preferRelativeResize="0"/>
          <p:nvPr/>
        </p:nvPicPr>
        <p:blipFill>
          <a:blip r:embed="rId3">
            <a:alphaModFix/>
          </a:blip>
          <a:stretch>
            <a:fillRect/>
          </a:stretch>
        </p:blipFill>
        <p:spPr>
          <a:xfrm>
            <a:off x="370425" y="1142563"/>
            <a:ext cx="3466170"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32" name="Google Shape;132;p29"/>
          <p:cNvSpPr txBox="1"/>
          <p:nvPr>
            <p:ph idx="1" type="body"/>
          </p:nvPr>
        </p:nvSpPr>
        <p:spPr>
          <a:xfrm>
            <a:off x="399600" y="1142575"/>
            <a:ext cx="8432700" cy="18246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2200">
                <a:latin typeface="Cardo"/>
                <a:ea typeface="Cardo"/>
                <a:cs typeface="Cardo"/>
                <a:sym typeface="Cardo"/>
              </a:rPr>
              <a:t>Born September 14 1486 at Cologne into lower nobility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Learned astrology from his parents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Graduated University of Cologne July 22 1499, licensed March 14 1502</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Said to have earned doctorates in both Law and Medicine at some point</a:t>
            </a:r>
            <a:endParaRPr sz="2200">
              <a:latin typeface="Cardo"/>
              <a:ea typeface="Cardo"/>
              <a:cs typeface="Cardo"/>
              <a:sym typeface="Cardo"/>
            </a:endParaRPr>
          </a:p>
        </p:txBody>
      </p:sp>
      <p:pic>
        <p:nvPicPr>
          <p:cNvPr id="133" name="Google Shape;133;p29"/>
          <p:cNvPicPr preferRelativeResize="0"/>
          <p:nvPr/>
        </p:nvPicPr>
        <p:blipFill>
          <a:blip r:embed="rId3">
            <a:alphaModFix/>
          </a:blip>
          <a:stretch>
            <a:fillRect/>
          </a:stretch>
        </p:blipFill>
        <p:spPr>
          <a:xfrm>
            <a:off x="1294365" y="2907700"/>
            <a:ext cx="6643162" cy="21763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447" name="Google Shape;447;p74"/>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200">
                <a:latin typeface="Cardo"/>
                <a:ea typeface="Cardo"/>
                <a:cs typeface="Cardo"/>
                <a:sym typeface="Cardo"/>
              </a:rPr>
              <a:t>Magia is underwritten by the Divine Name(s), Symbolae and Sympatheia</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Divine Names YH(Sh)VH is the operative power of Ontological Creativity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From it are derived all other Divine Names of Power, including Angelic/Demonic names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From the Divine Mind first emerge Symbolae - Geometry, Symbols, Letters, Words, Language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Some languages are ontological more powerful than other given their proximity to divinity, e.g., Hebrew</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Terrestrial reality are extensions of these divine Symbolae and are connected via occult Sympathetic/Antipathetic relations</a:t>
            </a:r>
            <a:endParaRPr sz="2200">
              <a:latin typeface="Cardo"/>
              <a:ea typeface="Cardo"/>
              <a:cs typeface="Cardo"/>
              <a:sym typeface="Cardo"/>
            </a:endParaRPr>
          </a:p>
        </p:txBody>
      </p:sp>
      <p:pic>
        <p:nvPicPr>
          <p:cNvPr id="448" name="Google Shape;448;p74"/>
          <p:cNvPicPr preferRelativeResize="0"/>
          <p:nvPr/>
        </p:nvPicPr>
        <p:blipFill>
          <a:blip r:embed="rId3">
            <a:alphaModFix/>
          </a:blip>
          <a:stretch>
            <a:fillRect/>
          </a:stretch>
        </p:blipFill>
        <p:spPr>
          <a:xfrm>
            <a:off x="4724400" y="1170125"/>
            <a:ext cx="3810000" cy="36576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454" name="Google Shape;454;p75"/>
          <p:cNvSpPr txBox="1"/>
          <p:nvPr>
            <p:ph idx="1" type="body"/>
          </p:nvPr>
        </p:nvSpPr>
        <p:spPr>
          <a:xfrm>
            <a:off x="4353850" y="1170850"/>
            <a:ext cx="4172400" cy="3764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2200">
                <a:latin typeface="Cardo"/>
                <a:ea typeface="Cardo"/>
                <a:cs typeface="Cardo"/>
                <a:sym typeface="Cardo"/>
              </a:rPr>
              <a:t>The task of the Magus is to discover the occult connections between entities which exist in the divine mind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Because those connections exist in the divine mind they can be instrumentalized by the human mind if illuminated by the divine mind</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is most obvious in instrumentalizing natural occult causation, i.e., magnetism</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illuminated mind can also render causation via the mind and imagination, just as the Divine mind</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The vehicle of this causation is through Divine Name(s) and Symbolae - Geometry, Symbols, Letters, Words, Language</a:t>
            </a:r>
            <a:endParaRPr sz="2200">
              <a:latin typeface="Cardo"/>
              <a:ea typeface="Cardo"/>
              <a:cs typeface="Cardo"/>
              <a:sym typeface="Cardo"/>
            </a:endParaRPr>
          </a:p>
        </p:txBody>
      </p:sp>
      <p:pic>
        <p:nvPicPr>
          <p:cNvPr id="455" name="Google Shape;455;p75"/>
          <p:cNvPicPr preferRelativeResize="0"/>
          <p:nvPr/>
        </p:nvPicPr>
        <p:blipFill>
          <a:blip r:embed="rId3">
            <a:alphaModFix/>
          </a:blip>
          <a:stretch>
            <a:fillRect/>
          </a:stretch>
        </p:blipFill>
        <p:spPr>
          <a:xfrm>
            <a:off x="1153350" y="1142563"/>
            <a:ext cx="2393706" cy="38209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461" name="Google Shape;461;p76"/>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2200">
                <a:latin typeface="Cardo"/>
                <a:ea typeface="Cardo"/>
                <a:cs typeface="Cardo"/>
                <a:sym typeface="Cardo"/>
              </a:rPr>
              <a:t>These Symbolae have the ability to manipulate the natural world, including other people, capture celestial powers and hail super-celestial entities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One can hail but not compel spiritual entities, contra Solomonic Magic, but Agrippa isn’t consistent on this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use of their Name via the Divine Name seems to allow the Magus to compel them</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Perhaps this compulsive power isn’t binding but merely suggestive?</a:t>
            </a:r>
            <a:endParaRPr sz="2200">
              <a:latin typeface="Cardo"/>
              <a:ea typeface="Cardo"/>
              <a:cs typeface="Cardo"/>
              <a:sym typeface="Cardo"/>
            </a:endParaRPr>
          </a:p>
        </p:txBody>
      </p:sp>
      <p:pic>
        <p:nvPicPr>
          <p:cNvPr id="462" name="Google Shape;462;p76"/>
          <p:cNvPicPr preferRelativeResize="0"/>
          <p:nvPr/>
        </p:nvPicPr>
        <p:blipFill>
          <a:blip r:embed="rId3">
            <a:alphaModFix/>
          </a:blip>
          <a:stretch>
            <a:fillRect/>
          </a:stretch>
        </p:blipFill>
        <p:spPr>
          <a:xfrm>
            <a:off x="5388375" y="1114288"/>
            <a:ext cx="2203996" cy="38209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468" name="Google Shape;468;p77"/>
          <p:cNvSpPr txBox="1"/>
          <p:nvPr>
            <p:ph idx="1" type="body"/>
          </p:nvPr>
        </p:nvSpPr>
        <p:spPr>
          <a:xfrm>
            <a:off x="4353850" y="1170850"/>
            <a:ext cx="4172400" cy="3764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200">
                <a:latin typeface="Cardo"/>
                <a:ea typeface="Cardo"/>
                <a:cs typeface="Cardo"/>
                <a:sym typeface="Cardo"/>
              </a:rPr>
              <a:t>Of central importance in the Symbolae are Incantations and Numbers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Incantations are strings of power vocal symbolae which imitate divine creative speech</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That creative speech has the ability to manipulate reality directly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Mathematics is perhaps even more powerful, structures celestial reality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Through mathematics one can even more profoundly affect reality, e.g., engineering and music</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Symbols have greater power as geometry is closer to the divine mind, c.f., Plato</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This is why such symbols, i.e., sigils, are effective in celestial and super-celestial matters</a:t>
            </a:r>
            <a:endParaRPr sz="2200">
              <a:latin typeface="Cardo"/>
              <a:ea typeface="Cardo"/>
              <a:cs typeface="Cardo"/>
              <a:sym typeface="Cardo"/>
            </a:endParaRPr>
          </a:p>
        </p:txBody>
      </p:sp>
      <p:pic>
        <p:nvPicPr>
          <p:cNvPr id="469" name="Google Shape;469;p77"/>
          <p:cNvPicPr preferRelativeResize="0"/>
          <p:nvPr/>
        </p:nvPicPr>
        <p:blipFill>
          <a:blip r:embed="rId3">
            <a:alphaModFix/>
          </a:blip>
          <a:stretch>
            <a:fillRect/>
          </a:stretch>
        </p:blipFill>
        <p:spPr>
          <a:xfrm>
            <a:off x="1034425" y="1170850"/>
            <a:ext cx="2429154" cy="38209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475" name="Google Shape;475;p78"/>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2200">
                <a:latin typeface="Cardo"/>
                <a:ea typeface="Cardo"/>
                <a:cs typeface="Cardo"/>
                <a:sym typeface="Cardo"/>
              </a:rPr>
              <a:t>The inherent power of these Sigils can be dangerous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They inherently attract spiritual entities, including evil entities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hailing beacon sets one up for demonic seduction</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BUT, does not give one binding power over such entities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Illumination problem again - Are the Sigils powerful on their own without Illumination?  Agrippa fundamentally wavers on this position</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Regardless, at the center of this is the Human Being, the “knot of the cosmos”</a:t>
            </a:r>
            <a:endParaRPr sz="2200">
              <a:latin typeface="Cardo"/>
              <a:ea typeface="Cardo"/>
              <a:cs typeface="Cardo"/>
              <a:sym typeface="Cardo"/>
            </a:endParaRPr>
          </a:p>
        </p:txBody>
      </p:sp>
      <p:pic>
        <p:nvPicPr>
          <p:cNvPr id="476" name="Google Shape;476;p78"/>
          <p:cNvPicPr preferRelativeResize="0"/>
          <p:nvPr/>
        </p:nvPicPr>
        <p:blipFill>
          <a:blip r:embed="rId3">
            <a:alphaModFix/>
          </a:blip>
          <a:stretch>
            <a:fillRect/>
          </a:stretch>
        </p:blipFill>
        <p:spPr>
          <a:xfrm>
            <a:off x="5150550" y="1114288"/>
            <a:ext cx="2884388" cy="38209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482" name="Google Shape;482;p79"/>
          <p:cNvSpPr txBox="1"/>
          <p:nvPr>
            <p:ph idx="1" type="body"/>
          </p:nvPr>
        </p:nvSpPr>
        <p:spPr>
          <a:xfrm>
            <a:off x="4353850" y="1170850"/>
            <a:ext cx="4172400" cy="3764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 sz="2200">
                <a:latin typeface="Cardo"/>
                <a:ea typeface="Cardo"/>
                <a:cs typeface="Cardo"/>
                <a:sym typeface="Cardo"/>
              </a:rPr>
              <a:t>At the core of Agrippa’s occult worldview is the human being</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human being is the “knot of the cosmos,” the microcosm in the fullest sense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Composed of Body, Mind and Soul corresponding to the Terrestrial, Celestial and Divine Worlds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exhalation of the human through magic makes them the master of the terrestrial, free of astral domination and in re-union with the Divine having been made in the divine image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But the fall has made the human being merely corporeal, a mind clouded and a spiritual alienated from the divine</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At the core of the mechanics of magic is the human soul/mind/body</a:t>
            </a:r>
            <a:endParaRPr sz="2200">
              <a:latin typeface="Cardo"/>
              <a:ea typeface="Cardo"/>
              <a:cs typeface="Cardo"/>
              <a:sym typeface="Cardo"/>
            </a:endParaRPr>
          </a:p>
        </p:txBody>
      </p:sp>
      <p:pic>
        <p:nvPicPr>
          <p:cNvPr id="483" name="Google Shape;483;p79"/>
          <p:cNvPicPr preferRelativeResize="0"/>
          <p:nvPr/>
        </p:nvPicPr>
        <p:blipFill>
          <a:blip r:embed="rId3">
            <a:alphaModFix/>
          </a:blip>
          <a:stretch>
            <a:fillRect/>
          </a:stretch>
        </p:blipFill>
        <p:spPr>
          <a:xfrm>
            <a:off x="955125" y="1170850"/>
            <a:ext cx="2651174" cy="38209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489" name="Google Shape;489;p80"/>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200">
                <a:latin typeface="Cardo"/>
                <a:ea typeface="Cardo"/>
                <a:cs typeface="Cardo"/>
                <a:sym typeface="Cardo"/>
              </a:rPr>
              <a:t>Soul/Mens/Intellect - directly connected to the Divine, subject to Illumination and only acts when illuminated, necessarily survives death (Averroism?)</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Ratio - The “mind” fallen and subject to error and fate, unless aided and informed by the illuminated Mens, subject of afterlife (can become a ghost)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Idolum - The Imaginative and Cognitive centers, probably subject to fate, perishes at death</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Body - Subject to fate</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task of Magic is to allow the Illumined Mens to instruct Ratio as expressed in Imagination and Cognition while Embodied thus re-uniting the Macrocosm with the Microcosm</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This completed circuit is the Dignified Human Being</a:t>
            </a:r>
            <a:endParaRPr sz="2200">
              <a:latin typeface="Cardo"/>
              <a:ea typeface="Cardo"/>
              <a:cs typeface="Cardo"/>
              <a:sym typeface="Cardo"/>
            </a:endParaRPr>
          </a:p>
        </p:txBody>
      </p:sp>
      <p:pic>
        <p:nvPicPr>
          <p:cNvPr id="490" name="Google Shape;490;p80"/>
          <p:cNvPicPr preferRelativeResize="0"/>
          <p:nvPr/>
        </p:nvPicPr>
        <p:blipFill>
          <a:blip r:embed="rId3">
            <a:alphaModFix/>
          </a:blip>
          <a:stretch>
            <a:fillRect/>
          </a:stretch>
        </p:blipFill>
        <p:spPr>
          <a:xfrm>
            <a:off x="5319025" y="1114288"/>
            <a:ext cx="2653040" cy="38209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496" name="Google Shape;496;p81"/>
          <p:cNvSpPr txBox="1"/>
          <p:nvPr>
            <p:ph idx="1" type="body"/>
          </p:nvPr>
        </p:nvSpPr>
        <p:spPr>
          <a:xfrm>
            <a:off x="4353850" y="1170850"/>
            <a:ext cx="4172400" cy="37644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en" sz="2200">
                <a:latin typeface="Cardo"/>
                <a:ea typeface="Cardo"/>
                <a:cs typeface="Cardo"/>
                <a:sym typeface="Cardo"/>
              </a:rPr>
              <a:t>Agrippa also employs the Neo-Platonic concept of the Aethereum Animae Vehiculum along with the Spiritus of Ficino</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AAV is the medium by which the divine diffuses the soul through the body, originating in the heart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It is coterminous with the body, carries the Mens (and blessed Ratio) back to the divine at death</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Perhaps made of some spiritual, ethereal substance and (dangerously) tied with metempsychosis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Spiritus is the medium which connects the soul to the body</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It is also the medium through which transitive magic causally flows</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Spiritus can interact with both the soul and the body, e.g., the Evil Eye</a:t>
            </a:r>
            <a:endParaRPr sz="2200">
              <a:latin typeface="Cardo"/>
              <a:ea typeface="Cardo"/>
              <a:cs typeface="Cardo"/>
              <a:sym typeface="Cardo"/>
            </a:endParaRPr>
          </a:p>
        </p:txBody>
      </p:sp>
      <p:pic>
        <p:nvPicPr>
          <p:cNvPr id="497" name="Google Shape;497;p81"/>
          <p:cNvPicPr preferRelativeResize="0"/>
          <p:nvPr/>
        </p:nvPicPr>
        <p:blipFill>
          <a:blip r:embed="rId3">
            <a:alphaModFix/>
          </a:blip>
          <a:stretch>
            <a:fillRect/>
          </a:stretch>
        </p:blipFill>
        <p:spPr>
          <a:xfrm>
            <a:off x="885775" y="1142563"/>
            <a:ext cx="2720205" cy="382097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a:p>
            <a:pPr indent="0" lvl="0" marL="0" rtl="0" algn="l">
              <a:spcBef>
                <a:spcPts val="0"/>
              </a:spcBef>
              <a:spcAft>
                <a:spcPts val="0"/>
              </a:spcAft>
              <a:buNone/>
            </a:pPr>
            <a:r>
              <a:t/>
            </a:r>
            <a:endParaRPr/>
          </a:p>
        </p:txBody>
      </p:sp>
      <p:sp>
        <p:nvSpPr>
          <p:cNvPr id="503" name="Google Shape;503;p82"/>
          <p:cNvSpPr txBox="1"/>
          <p:nvPr>
            <p:ph idx="1" type="body"/>
          </p:nvPr>
        </p:nvSpPr>
        <p:spPr>
          <a:xfrm>
            <a:off x="399600" y="1142575"/>
            <a:ext cx="4172400" cy="3764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sz="2200">
                <a:latin typeface="Cardo"/>
                <a:ea typeface="Cardo"/>
                <a:cs typeface="Cardo"/>
                <a:sym typeface="Cardo"/>
              </a:rPr>
              <a:t>Illumination seems to originate in the Divine, proceed to the Celestial realm and thus to the human being</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Thus there is a greater and lesser Illumination: Divine - Angelic - Celestial</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If the Illuminated Mens rightly guides the Ratio, the originator of that Illumination bequeathed those specific powers onto the recipient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The ability of the recipient of Illumination to impress their will upon exterior reality, e.g., magic, is typically denoted at Ligatio</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Just as the human being is the ‘knot’ of the world they can also have the power to be the tier of metaphysical knots between the Sympathies</a:t>
            </a:r>
            <a:endParaRPr sz="2200">
              <a:latin typeface="Cardo"/>
              <a:ea typeface="Cardo"/>
              <a:cs typeface="Cardo"/>
              <a:sym typeface="Cardo"/>
            </a:endParaRPr>
          </a:p>
        </p:txBody>
      </p:sp>
      <p:pic>
        <p:nvPicPr>
          <p:cNvPr id="504" name="Google Shape;504;p82"/>
          <p:cNvPicPr preferRelativeResize="0"/>
          <p:nvPr/>
        </p:nvPicPr>
        <p:blipFill>
          <a:blip r:embed="rId3">
            <a:alphaModFix/>
          </a:blip>
          <a:stretch>
            <a:fillRect/>
          </a:stretch>
        </p:blipFill>
        <p:spPr>
          <a:xfrm>
            <a:off x="5289275" y="1114288"/>
            <a:ext cx="2873193" cy="38209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Occult Philosophy Appears</a:t>
            </a:r>
            <a:endParaRPr/>
          </a:p>
        </p:txBody>
      </p:sp>
      <p:sp>
        <p:nvSpPr>
          <p:cNvPr id="510" name="Google Shape;510;p83"/>
          <p:cNvSpPr txBox="1"/>
          <p:nvPr>
            <p:ph idx="1" type="body"/>
          </p:nvPr>
        </p:nvSpPr>
        <p:spPr>
          <a:xfrm>
            <a:off x="4353850" y="1170850"/>
            <a:ext cx="4172400" cy="3764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sz="2200">
                <a:latin typeface="Cardo"/>
                <a:ea typeface="Cardo"/>
                <a:cs typeface="Cardo"/>
                <a:sym typeface="Cardo"/>
              </a:rPr>
              <a:t>Further, because the mens is directly connected to the Divine (and the Spiritus is connection to the World Spirit) this allow the properly Illuminated Mens-Ratio to have access to future events via Prophecy, c.f., Maimonides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This prophetic inspiration will, by logical and metaphysical necessity interact with Astrology, the science of fate</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The three forms of the specific form of Celestial Illumination are Frenzy (furor), Ecstasy/Rapture and Dreams</a:t>
            </a:r>
            <a:endParaRPr sz="2200">
              <a:latin typeface="Cardo"/>
              <a:ea typeface="Cardo"/>
              <a:cs typeface="Cardo"/>
              <a:sym typeface="Cardo"/>
            </a:endParaRPr>
          </a:p>
        </p:txBody>
      </p:sp>
      <p:pic>
        <p:nvPicPr>
          <p:cNvPr id="511" name="Google Shape;511;p83"/>
          <p:cNvPicPr preferRelativeResize="0"/>
          <p:nvPr/>
        </p:nvPicPr>
        <p:blipFill>
          <a:blip r:embed="rId3">
            <a:alphaModFix/>
          </a:blip>
          <a:stretch>
            <a:fillRect/>
          </a:stretch>
        </p:blipFill>
        <p:spPr>
          <a:xfrm>
            <a:off x="865950" y="1142563"/>
            <a:ext cx="2655127"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39" name="Google Shape;139;p30"/>
          <p:cNvSpPr txBox="1"/>
          <p:nvPr>
            <p:ph idx="1" type="body"/>
          </p:nvPr>
        </p:nvSpPr>
        <p:spPr>
          <a:xfrm>
            <a:off x="399600" y="1142575"/>
            <a:ext cx="4172400" cy="37077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lang="en" sz="2200">
                <a:latin typeface="Cardo"/>
                <a:ea typeface="Cardo"/>
                <a:cs typeface="Cardo"/>
                <a:sym typeface="Cardo"/>
              </a:rPr>
              <a:t>Would claim that his teachers were slavish followers of Aristotle and </a:t>
            </a:r>
            <a:r>
              <a:rPr lang="en" sz="2200">
                <a:latin typeface="Cardo"/>
                <a:ea typeface="Cardo"/>
                <a:cs typeface="Cardo"/>
                <a:sym typeface="Cardo"/>
              </a:rPr>
              <a:t>Averroes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Cologne a center for Albertism, probably laying the foundation for Agrippa’s early interest in the occult</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Andreas Cante, famed Lullian, also an teacher</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By 1507 he had transferred his studies to Paris, where Scotus and </a:t>
            </a:r>
            <a:r>
              <a:rPr lang="en" sz="2200">
                <a:latin typeface="Cardo"/>
                <a:ea typeface="Cardo"/>
                <a:cs typeface="Cardo"/>
                <a:sym typeface="Cardo"/>
              </a:rPr>
              <a:t>Ockham</a:t>
            </a:r>
            <a:r>
              <a:rPr lang="en" sz="2200">
                <a:latin typeface="Cardo"/>
                <a:ea typeface="Cardo"/>
                <a:cs typeface="Cardo"/>
                <a:sym typeface="Cardo"/>
              </a:rPr>
              <a:t> studies flourished</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Eventually returns to Cologne for unknown reasons</a:t>
            </a:r>
            <a:endParaRPr sz="2200">
              <a:latin typeface="Cardo"/>
              <a:ea typeface="Cardo"/>
              <a:cs typeface="Cardo"/>
              <a:sym typeface="Cardo"/>
            </a:endParaRPr>
          </a:p>
        </p:txBody>
      </p:sp>
      <p:pic>
        <p:nvPicPr>
          <p:cNvPr id="140" name="Google Shape;140;p30"/>
          <p:cNvPicPr preferRelativeResize="0"/>
          <p:nvPr/>
        </p:nvPicPr>
        <p:blipFill>
          <a:blip r:embed="rId3">
            <a:alphaModFix/>
          </a:blip>
          <a:stretch>
            <a:fillRect/>
          </a:stretch>
        </p:blipFill>
        <p:spPr>
          <a:xfrm>
            <a:off x="5398325" y="1085938"/>
            <a:ext cx="2728683" cy="38209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46" name="Google Shape;146;p31"/>
          <p:cNvSpPr txBox="1"/>
          <p:nvPr>
            <p:ph idx="1" type="body"/>
          </p:nvPr>
        </p:nvSpPr>
        <p:spPr>
          <a:xfrm>
            <a:off x="4659875" y="1152475"/>
            <a:ext cx="4172400" cy="3757200"/>
          </a:xfrm>
          <a:prstGeom prst="rect">
            <a:avLst/>
          </a:prstGeom>
        </p:spPr>
        <p:txBody>
          <a:bodyPr anchorCtr="0" anchor="t" bIns="91425" lIns="91425" spcFirstLastPara="1" rIns="91425" wrap="square" tIns="91425">
            <a:normAutofit fontScale="55000" lnSpcReduction="20000"/>
          </a:bodyPr>
          <a:lstStyle/>
          <a:p>
            <a:pPr indent="0" lvl="0" marL="0" rtl="0" algn="just">
              <a:spcBef>
                <a:spcPts val="0"/>
              </a:spcBef>
              <a:spcAft>
                <a:spcPts val="0"/>
              </a:spcAft>
              <a:buNone/>
            </a:pPr>
            <a:r>
              <a:rPr lang="en" sz="2200">
                <a:latin typeface="Cardo"/>
                <a:ea typeface="Cardo"/>
                <a:cs typeface="Cardo"/>
                <a:sym typeface="Cardo"/>
              </a:rPr>
              <a:t>April-December 1508 military expedition to Spain, seemingly to seize a fortified structure from rebel peasants near Barcelona</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French Occult Secret Society exists by this time</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Seems to have been a mutual aid society bound by common interests in the occult, especially Cabala, magic, hermetic philosophy, alchemy, etc.</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The identities of the group are still mysterious</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Members were required to be debt-free, Christian in good standing, swear an oath and have an interest in “arcane matters”</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The goal of the studies seems to have been the exaltation of the soul, also the eventual goal of the DOP</a:t>
            </a:r>
            <a:endParaRPr sz="2200">
              <a:latin typeface="Cardo"/>
              <a:ea typeface="Cardo"/>
              <a:cs typeface="Cardo"/>
              <a:sym typeface="Cardo"/>
            </a:endParaRPr>
          </a:p>
          <a:p>
            <a:pPr indent="0" lvl="0" marL="0" rtl="0" algn="just">
              <a:spcBef>
                <a:spcPts val="1200"/>
              </a:spcBef>
              <a:spcAft>
                <a:spcPts val="1200"/>
              </a:spcAft>
              <a:buNone/>
            </a:pPr>
            <a:r>
              <a:rPr lang="en" sz="2200">
                <a:latin typeface="Cardo"/>
                <a:ea typeface="Cardo"/>
                <a:cs typeface="Cardo"/>
                <a:sym typeface="Cardo"/>
              </a:rPr>
              <a:t>Agrippa is certainly practicing alchemy at this time, setting up “our usual alchemy shop” as he travels</a:t>
            </a:r>
            <a:endParaRPr sz="2200">
              <a:latin typeface="Cardo"/>
              <a:ea typeface="Cardo"/>
              <a:cs typeface="Cardo"/>
              <a:sym typeface="Cardo"/>
            </a:endParaRPr>
          </a:p>
        </p:txBody>
      </p:sp>
      <p:pic>
        <p:nvPicPr>
          <p:cNvPr id="147" name="Google Shape;147;p31"/>
          <p:cNvPicPr preferRelativeResize="0"/>
          <p:nvPr/>
        </p:nvPicPr>
        <p:blipFill>
          <a:blip r:embed="rId3">
            <a:alphaModFix/>
          </a:blip>
          <a:stretch>
            <a:fillRect/>
          </a:stretch>
        </p:blipFill>
        <p:spPr>
          <a:xfrm>
            <a:off x="1123625" y="1152475"/>
            <a:ext cx="2494639" cy="3820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53" name="Google Shape;153;p32"/>
          <p:cNvSpPr txBox="1"/>
          <p:nvPr>
            <p:ph idx="1" type="body"/>
          </p:nvPr>
        </p:nvSpPr>
        <p:spPr>
          <a:xfrm>
            <a:off x="399600" y="1142575"/>
            <a:ext cx="4172400" cy="37077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lang="en" sz="2200">
                <a:latin typeface="Cardo"/>
                <a:ea typeface="Cardo"/>
                <a:cs typeface="Cardo"/>
                <a:sym typeface="Cardo"/>
              </a:rPr>
              <a:t>1509 arrives at Dole and is invited to give lectures on Reuchlin’s De Verbo Mirifico</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Central text of early Cabala arguing that a kind of theurgy centered on the restored Hebrew divine name YH(SH)VH could provide the magus with semi-divine powers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Briefly holds a chair of theology but needed the support of Margaret of Austria</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Composes De Nobilitate in this effort, making nine arguments for the superiority of women over men, including arguments with Cabalistic, Hermetic and Neoplatonic elements</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Publicly denounced in a sermon for “judaizing heresy” including teaching Cabala and promoting Taludic learning</a:t>
            </a:r>
            <a:endParaRPr sz="2200">
              <a:latin typeface="Cardo"/>
              <a:ea typeface="Cardo"/>
              <a:cs typeface="Cardo"/>
              <a:sym typeface="Cardo"/>
            </a:endParaRPr>
          </a:p>
          <a:p>
            <a:pPr indent="0" lvl="0" marL="0" rtl="0" algn="l">
              <a:spcBef>
                <a:spcPts val="1200"/>
              </a:spcBef>
              <a:spcAft>
                <a:spcPts val="0"/>
              </a:spcAft>
              <a:buNone/>
            </a:pPr>
            <a:r>
              <a:rPr lang="en" sz="2200">
                <a:latin typeface="Cardo"/>
                <a:ea typeface="Cardo"/>
                <a:cs typeface="Cardo"/>
                <a:sym typeface="Cardo"/>
              </a:rPr>
              <a:t>Agrippa responds in a public statement, arguing that he is a good catholic but does not despise the rabbis either</a:t>
            </a:r>
            <a:endParaRPr sz="2200">
              <a:latin typeface="Cardo"/>
              <a:ea typeface="Cardo"/>
              <a:cs typeface="Cardo"/>
              <a:sym typeface="Cardo"/>
            </a:endParaRPr>
          </a:p>
          <a:p>
            <a:pPr indent="0" lvl="0" marL="0" rtl="0" algn="l">
              <a:spcBef>
                <a:spcPts val="1200"/>
              </a:spcBef>
              <a:spcAft>
                <a:spcPts val="1200"/>
              </a:spcAft>
              <a:buNone/>
            </a:pPr>
            <a:r>
              <a:rPr lang="en" sz="2200">
                <a:latin typeface="Cardo"/>
                <a:ea typeface="Cardo"/>
                <a:cs typeface="Cardo"/>
                <a:sym typeface="Cardo"/>
              </a:rPr>
              <a:t>By 1510 Agrippa returns to Cologne</a:t>
            </a:r>
            <a:endParaRPr sz="2200">
              <a:latin typeface="Cardo"/>
              <a:ea typeface="Cardo"/>
              <a:cs typeface="Cardo"/>
              <a:sym typeface="Cardo"/>
            </a:endParaRPr>
          </a:p>
        </p:txBody>
      </p:sp>
      <p:pic>
        <p:nvPicPr>
          <p:cNvPr id="154" name="Google Shape;154;p32"/>
          <p:cNvPicPr preferRelativeResize="0"/>
          <p:nvPr/>
        </p:nvPicPr>
        <p:blipFill>
          <a:blip r:embed="rId3">
            <a:alphaModFix/>
          </a:blip>
          <a:stretch>
            <a:fillRect/>
          </a:stretch>
        </p:blipFill>
        <p:spPr>
          <a:xfrm>
            <a:off x="5001900" y="1085938"/>
            <a:ext cx="3463119"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Life, Times &amp; Works</a:t>
            </a:r>
            <a:endParaRPr/>
          </a:p>
        </p:txBody>
      </p:sp>
      <p:sp>
        <p:nvSpPr>
          <p:cNvPr id="160" name="Google Shape;160;p33"/>
          <p:cNvSpPr txBox="1"/>
          <p:nvPr>
            <p:ph idx="1" type="body"/>
          </p:nvPr>
        </p:nvSpPr>
        <p:spPr>
          <a:xfrm>
            <a:off x="4659875" y="1152475"/>
            <a:ext cx="4172400" cy="3757200"/>
          </a:xfrm>
          <a:prstGeom prst="rect">
            <a:avLst/>
          </a:prstGeom>
        </p:spPr>
        <p:txBody>
          <a:bodyPr anchorCtr="0" anchor="t" bIns="91425" lIns="91425" spcFirstLastPara="1" rIns="91425" wrap="square" tIns="91425">
            <a:normAutofit fontScale="55000" lnSpcReduction="20000"/>
          </a:bodyPr>
          <a:lstStyle/>
          <a:p>
            <a:pPr indent="0" lvl="0" marL="0" rtl="0" algn="just">
              <a:spcBef>
                <a:spcPts val="0"/>
              </a:spcBef>
              <a:spcAft>
                <a:spcPts val="0"/>
              </a:spcAft>
              <a:buNone/>
            </a:pPr>
            <a:r>
              <a:rPr lang="en" sz="2200">
                <a:latin typeface="Cardo"/>
                <a:ea typeface="Cardo"/>
                <a:cs typeface="Cardo"/>
                <a:sym typeface="Cardo"/>
              </a:rPr>
              <a:t>Before April of 1510 he had composed the Juvenile Draft of the DOP, corresponding and meeting with Trithemius at Spondheim</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Trithemius was probably the most learned occultists of this period, especially north of the Alps</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His library contained the largest collection of occult texts in Europe</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Trithemius lauds Agrippa and the DOP but urges him to be cautious in these matters</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The MS of the JD of the DOP survives, perhaps in Agrippa’s own hand</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Agrippa visits London in 1510 on “a most secret affair”</a:t>
            </a:r>
            <a:endParaRPr sz="2200">
              <a:latin typeface="Cardo"/>
              <a:ea typeface="Cardo"/>
              <a:cs typeface="Cardo"/>
              <a:sym typeface="Cardo"/>
            </a:endParaRPr>
          </a:p>
          <a:p>
            <a:pPr indent="0" lvl="0" marL="0" rtl="0" algn="just">
              <a:spcBef>
                <a:spcPts val="1200"/>
              </a:spcBef>
              <a:spcAft>
                <a:spcPts val="0"/>
              </a:spcAft>
              <a:buNone/>
            </a:pPr>
            <a:r>
              <a:rPr lang="en" sz="2200">
                <a:latin typeface="Cardo"/>
                <a:ea typeface="Cardo"/>
                <a:cs typeface="Cardo"/>
                <a:sym typeface="Cardo"/>
              </a:rPr>
              <a:t>Studies St. Paul and composes a text on the subject</a:t>
            </a:r>
            <a:endParaRPr sz="2200">
              <a:latin typeface="Cardo"/>
              <a:ea typeface="Cardo"/>
              <a:cs typeface="Cardo"/>
              <a:sym typeface="Cardo"/>
            </a:endParaRPr>
          </a:p>
          <a:p>
            <a:pPr indent="0" lvl="0" marL="0" rtl="0" algn="just">
              <a:spcBef>
                <a:spcPts val="1200"/>
              </a:spcBef>
              <a:spcAft>
                <a:spcPts val="1200"/>
              </a:spcAft>
              <a:buNone/>
            </a:pPr>
            <a:r>
              <a:rPr lang="en" sz="2200">
                <a:latin typeface="Cardo"/>
                <a:ea typeface="Cardo"/>
                <a:cs typeface="Cardo"/>
                <a:sym typeface="Cardo"/>
              </a:rPr>
              <a:t>Engages in theological disputations at Cologne</a:t>
            </a:r>
            <a:endParaRPr sz="2200">
              <a:latin typeface="Cardo"/>
              <a:ea typeface="Cardo"/>
              <a:cs typeface="Cardo"/>
              <a:sym typeface="Cardo"/>
            </a:endParaRPr>
          </a:p>
        </p:txBody>
      </p:sp>
      <p:pic>
        <p:nvPicPr>
          <p:cNvPr id="161" name="Google Shape;161;p33"/>
          <p:cNvPicPr preferRelativeResize="0"/>
          <p:nvPr/>
        </p:nvPicPr>
        <p:blipFill>
          <a:blip r:embed="rId3">
            <a:alphaModFix/>
          </a:blip>
          <a:stretch>
            <a:fillRect/>
          </a:stretch>
        </p:blipFill>
        <p:spPr>
          <a:xfrm>
            <a:off x="707400" y="1152475"/>
            <a:ext cx="2888119" cy="3820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